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1" r:id="rId3"/>
    <p:sldId id="265" r:id="rId4"/>
    <p:sldId id="272" r:id="rId5"/>
    <p:sldId id="266" r:id="rId6"/>
    <p:sldId id="270" r:id="rId7"/>
    <p:sldId id="269" r:id="rId8"/>
    <p:sldId id="267" r:id="rId9"/>
    <p:sldId id="268" r:id="rId10"/>
    <p:sldId id="259" r:id="rId11"/>
    <p:sldId id="263" r:id="rId12"/>
    <p:sldId id="260" r:id="rId13"/>
    <p:sldId id="261" r:id="rId14"/>
    <p:sldId id="26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052BA"/>
    <a:srgbClr val="50388C"/>
    <a:srgbClr val="8E00FF"/>
    <a:srgbClr val="383A8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4490" autoAdjust="0"/>
    <p:restoredTop sz="94712" autoAdjust="0"/>
  </p:normalViewPr>
  <p:slideViewPr>
    <p:cSldViewPr snapToGrid="0">
      <p:cViewPr varScale="1">
        <p:scale>
          <a:sx n="104" d="100"/>
          <a:sy n="104" d="100"/>
        </p:scale>
        <p:origin x="1392" y="108"/>
      </p:cViewPr>
      <p:guideLst/>
    </p:cSldViewPr>
  </p:slideViewPr>
  <p:outlineViewPr>
    <p:cViewPr>
      <p:scale>
        <a:sx n="33" d="100"/>
        <a:sy n="33" d="100"/>
      </p:scale>
      <p:origin x="0" y="-6"/>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B4E473-62B5-4466-BFF0-5332663FB71D}" type="datetimeFigureOut">
              <a:rPr lang="en-US" smtClean="0"/>
              <a:t>9/14/2023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2A7096-5A37-4684-A6B8-522A389C9E21}" type="slidenum">
              <a:rPr lang="en-US" smtClean="0"/>
              <a:t>‹#›</a:t>
            </a:fld>
            <a:endParaRPr lang="en-US"/>
          </a:p>
        </p:txBody>
      </p:sp>
    </p:spTree>
    <p:extLst>
      <p:ext uri="{BB962C8B-B14F-4D97-AF65-F5344CB8AC3E}">
        <p14:creationId xmlns:p14="http://schemas.microsoft.com/office/powerpoint/2010/main" val="28444358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1</a:t>
            </a:fld>
            <a:endParaRPr lang="en-US"/>
          </a:p>
        </p:txBody>
      </p:sp>
    </p:spTree>
    <p:extLst>
      <p:ext uri="{BB962C8B-B14F-4D97-AF65-F5344CB8AC3E}">
        <p14:creationId xmlns:p14="http://schemas.microsoft.com/office/powerpoint/2010/main" val="39970274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10</a:t>
            </a:fld>
            <a:endParaRPr lang="en-US"/>
          </a:p>
        </p:txBody>
      </p:sp>
    </p:spTree>
    <p:extLst>
      <p:ext uri="{BB962C8B-B14F-4D97-AF65-F5344CB8AC3E}">
        <p14:creationId xmlns:p14="http://schemas.microsoft.com/office/powerpoint/2010/main" val="24862647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11</a:t>
            </a:fld>
            <a:endParaRPr lang="en-US"/>
          </a:p>
        </p:txBody>
      </p:sp>
    </p:spTree>
    <p:extLst>
      <p:ext uri="{BB962C8B-B14F-4D97-AF65-F5344CB8AC3E}">
        <p14:creationId xmlns:p14="http://schemas.microsoft.com/office/powerpoint/2010/main" val="2893708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12</a:t>
            </a:fld>
            <a:endParaRPr lang="en-US"/>
          </a:p>
        </p:txBody>
      </p:sp>
    </p:spTree>
    <p:extLst>
      <p:ext uri="{BB962C8B-B14F-4D97-AF65-F5344CB8AC3E}">
        <p14:creationId xmlns:p14="http://schemas.microsoft.com/office/powerpoint/2010/main" val="8166656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13</a:t>
            </a:fld>
            <a:endParaRPr lang="en-US"/>
          </a:p>
        </p:txBody>
      </p:sp>
    </p:spTree>
    <p:extLst>
      <p:ext uri="{BB962C8B-B14F-4D97-AF65-F5344CB8AC3E}">
        <p14:creationId xmlns:p14="http://schemas.microsoft.com/office/powerpoint/2010/main" val="13505594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14</a:t>
            </a:fld>
            <a:endParaRPr lang="en-US"/>
          </a:p>
        </p:txBody>
      </p:sp>
    </p:spTree>
    <p:extLst>
      <p:ext uri="{BB962C8B-B14F-4D97-AF65-F5344CB8AC3E}">
        <p14:creationId xmlns:p14="http://schemas.microsoft.com/office/powerpoint/2010/main" val="1742092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2</a:t>
            </a:fld>
            <a:endParaRPr lang="en-US"/>
          </a:p>
        </p:txBody>
      </p:sp>
    </p:spTree>
    <p:extLst>
      <p:ext uri="{BB962C8B-B14F-4D97-AF65-F5344CB8AC3E}">
        <p14:creationId xmlns:p14="http://schemas.microsoft.com/office/powerpoint/2010/main" val="4293193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3</a:t>
            </a:fld>
            <a:endParaRPr lang="en-US"/>
          </a:p>
        </p:txBody>
      </p:sp>
    </p:spTree>
    <p:extLst>
      <p:ext uri="{BB962C8B-B14F-4D97-AF65-F5344CB8AC3E}">
        <p14:creationId xmlns:p14="http://schemas.microsoft.com/office/powerpoint/2010/main" val="413348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4</a:t>
            </a:fld>
            <a:endParaRPr lang="en-US"/>
          </a:p>
        </p:txBody>
      </p:sp>
    </p:spTree>
    <p:extLst>
      <p:ext uri="{BB962C8B-B14F-4D97-AF65-F5344CB8AC3E}">
        <p14:creationId xmlns:p14="http://schemas.microsoft.com/office/powerpoint/2010/main" val="571825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5</a:t>
            </a:fld>
            <a:endParaRPr lang="en-US"/>
          </a:p>
        </p:txBody>
      </p:sp>
    </p:spTree>
    <p:extLst>
      <p:ext uri="{BB962C8B-B14F-4D97-AF65-F5344CB8AC3E}">
        <p14:creationId xmlns:p14="http://schemas.microsoft.com/office/powerpoint/2010/main" val="3997631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6</a:t>
            </a:fld>
            <a:endParaRPr lang="en-US"/>
          </a:p>
        </p:txBody>
      </p:sp>
    </p:spTree>
    <p:extLst>
      <p:ext uri="{BB962C8B-B14F-4D97-AF65-F5344CB8AC3E}">
        <p14:creationId xmlns:p14="http://schemas.microsoft.com/office/powerpoint/2010/main" val="2722126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7</a:t>
            </a:fld>
            <a:endParaRPr lang="en-US"/>
          </a:p>
        </p:txBody>
      </p:sp>
    </p:spTree>
    <p:extLst>
      <p:ext uri="{BB962C8B-B14F-4D97-AF65-F5344CB8AC3E}">
        <p14:creationId xmlns:p14="http://schemas.microsoft.com/office/powerpoint/2010/main" val="29692769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8</a:t>
            </a:fld>
            <a:endParaRPr lang="en-US"/>
          </a:p>
        </p:txBody>
      </p:sp>
    </p:spTree>
    <p:extLst>
      <p:ext uri="{BB962C8B-B14F-4D97-AF65-F5344CB8AC3E}">
        <p14:creationId xmlns:p14="http://schemas.microsoft.com/office/powerpoint/2010/main" val="940515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F02A7096-5A37-4684-A6B8-522A389C9E21}" type="slidenum">
              <a:rPr lang="en-US" smtClean="0"/>
              <a:t>9</a:t>
            </a:fld>
            <a:endParaRPr lang="en-US"/>
          </a:p>
        </p:txBody>
      </p:sp>
    </p:spTree>
    <p:extLst>
      <p:ext uri="{BB962C8B-B14F-4D97-AF65-F5344CB8AC3E}">
        <p14:creationId xmlns:p14="http://schemas.microsoft.com/office/powerpoint/2010/main" val="3489164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FDD30-F117-43A1-B3EF-BDA296C6D08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9ED456-208E-455B-8618-E29EB147C84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F12ED06-E45D-40B8-8335-8871809A9732}"/>
              </a:ext>
            </a:extLst>
          </p:cNvPr>
          <p:cNvSpPr>
            <a:spLocks noGrp="1"/>
          </p:cNvSpPr>
          <p:nvPr>
            <p:ph type="dt" sz="half" idx="10"/>
          </p:nvPr>
        </p:nvSpPr>
        <p:spPr/>
        <p:txBody>
          <a:bodyPr/>
          <a:lstStyle/>
          <a:p>
            <a:fld id="{A250937E-7BE9-4E84-AEC4-04B25553C573}" type="datetimeFigureOut">
              <a:rPr lang="en-US" smtClean="0"/>
              <a:t>9/14/2023</a:t>
            </a:fld>
            <a:endParaRPr lang="en-US"/>
          </a:p>
        </p:txBody>
      </p:sp>
      <p:sp>
        <p:nvSpPr>
          <p:cNvPr id="5" name="Footer Placeholder 4">
            <a:extLst>
              <a:ext uri="{FF2B5EF4-FFF2-40B4-BE49-F238E27FC236}">
                <a16:creationId xmlns:a16="http://schemas.microsoft.com/office/drawing/2014/main" id="{24BA747D-41D9-46E2-AC8E-D96F292555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B90ADA-A6B3-49E0-A58B-F4EDD65D74CF}"/>
              </a:ext>
            </a:extLst>
          </p:cNvPr>
          <p:cNvSpPr>
            <a:spLocks noGrp="1"/>
          </p:cNvSpPr>
          <p:nvPr>
            <p:ph type="sldNum" sz="quarter" idx="12"/>
          </p:nvPr>
        </p:nvSpPr>
        <p:spPr/>
        <p:txBody>
          <a:bodyPr/>
          <a:lstStyle/>
          <a:p>
            <a:fld id="{D9AA360A-F81C-4AA4-87AF-EF00F639477B}" type="slidenum">
              <a:rPr lang="en-US" smtClean="0"/>
              <a:t>‹#›</a:t>
            </a:fld>
            <a:endParaRPr lang="en-US"/>
          </a:p>
        </p:txBody>
      </p:sp>
    </p:spTree>
    <p:extLst>
      <p:ext uri="{BB962C8B-B14F-4D97-AF65-F5344CB8AC3E}">
        <p14:creationId xmlns:p14="http://schemas.microsoft.com/office/powerpoint/2010/main" val="1422183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6EA62-FF78-4768-AE9B-FE4A3D51EC1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1746FD-7DAD-40E2-ABA1-9E9ADE576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9AAB80-2745-41AE-AB62-592D46DFE0A1}"/>
              </a:ext>
            </a:extLst>
          </p:cNvPr>
          <p:cNvSpPr>
            <a:spLocks noGrp="1"/>
          </p:cNvSpPr>
          <p:nvPr>
            <p:ph type="dt" sz="half" idx="10"/>
          </p:nvPr>
        </p:nvSpPr>
        <p:spPr/>
        <p:txBody>
          <a:bodyPr/>
          <a:lstStyle/>
          <a:p>
            <a:fld id="{A250937E-7BE9-4E84-AEC4-04B25553C573}" type="datetimeFigureOut">
              <a:rPr lang="en-US" smtClean="0"/>
              <a:t>9/14/2023</a:t>
            </a:fld>
            <a:endParaRPr lang="en-US"/>
          </a:p>
        </p:txBody>
      </p:sp>
      <p:sp>
        <p:nvSpPr>
          <p:cNvPr id="5" name="Footer Placeholder 4">
            <a:extLst>
              <a:ext uri="{FF2B5EF4-FFF2-40B4-BE49-F238E27FC236}">
                <a16:creationId xmlns:a16="http://schemas.microsoft.com/office/drawing/2014/main" id="{5D33310B-DB97-4B8B-BA97-7BF2BCF9AF3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684487-9062-45F4-9DD0-F5E6E207D2A5}"/>
              </a:ext>
            </a:extLst>
          </p:cNvPr>
          <p:cNvSpPr>
            <a:spLocks noGrp="1"/>
          </p:cNvSpPr>
          <p:nvPr>
            <p:ph type="sldNum" sz="quarter" idx="12"/>
          </p:nvPr>
        </p:nvSpPr>
        <p:spPr/>
        <p:txBody>
          <a:bodyPr/>
          <a:lstStyle/>
          <a:p>
            <a:fld id="{D9AA360A-F81C-4AA4-87AF-EF00F639477B}" type="slidenum">
              <a:rPr lang="en-US" smtClean="0"/>
              <a:t>‹#›</a:t>
            </a:fld>
            <a:endParaRPr lang="en-US"/>
          </a:p>
        </p:txBody>
      </p:sp>
    </p:spTree>
    <p:extLst>
      <p:ext uri="{BB962C8B-B14F-4D97-AF65-F5344CB8AC3E}">
        <p14:creationId xmlns:p14="http://schemas.microsoft.com/office/powerpoint/2010/main" val="2215465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1DAD79-1848-45D6-96BE-2E9AF843EC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A5B1C38-5264-4F3D-8514-C869909D70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EA7A6D-DE03-4788-9732-2ED6403D9238}"/>
              </a:ext>
            </a:extLst>
          </p:cNvPr>
          <p:cNvSpPr>
            <a:spLocks noGrp="1"/>
          </p:cNvSpPr>
          <p:nvPr>
            <p:ph type="dt" sz="half" idx="10"/>
          </p:nvPr>
        </p:nvSpPr>
        <p:spPr/>
        <p:txBody>
          <a:bodyPr/>
          <a:lstStyle/>
          <a:p>
            <a:fld id="{A250937E-7BE9-4E84-AEC4-04B25553C573}" type="datetimeFigureOut">
              <a:rPr lang="en-US" smtClean="0"/>
              <a:t>9/14/2023</a:t>
            </a:fld>
            <a:endParaRPr lang="en-US"/>
          </a:p>
        </p:txBody>
      </p:sp>
      <p:sp>
        <p:nvSpPr>
          <p:cNvPr id="5" name="Footer Placeholder 4">
            <a:extLst>
              <a:ext uri="{FF2B5EF4-FFF2-40B4-BE49-F238E27FC236}">
                <a16:creationId xmlns:a16="http://schemas.microsoft.com/office/drawing/2014/main" id="{6C8A81AF-7611-4EA7-B738-C1B7533C6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7CCA15-0C1D-48E5-AACF-27374472F0F8}"/>
              </a:ext>
            </a:extLst>
          </p:cNvPr>
          <p:cNvSpPr>
            <a:spLocks noGrp="1"/>
          </p:cNvSpPr>
          <p:nvPr>
            <p:ph type="sldNum" sz="quarter" idx="12"/>
          </p:nvPr>
        </p:nvSpPr>
        <p:spPr/>
        <p:txBody>
          <a:bodyPr/>
          <a:lstStyle/>
          <a:p>
            <a:fld id="{D9AA360A-F81C-4AA4-87AF-EF00F639477B}" type="slidenum">
              <a:rPr lang="en-US" smtClean="0"/>
              <a:t>‹#›</a:t>
            </a:fld>
            <a:endParaRPr lang="en-US"/>
          </a:p>
        </p:txBody>
      </p:sp>
    </p:spTree>
    <p:extLst>
      <p:ext uri="{BB962C8B-B14F-4D97-AF65-F5344CB8AC3E}">
        <p14:creationId xmlns:p14="http://schemas.microsoft.com/office/powerpoint/2010/main" val="1267001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7951CF-8775-4DB7-AFE1-F919EEF98EC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38D1EFF-4777-4975-B314-87CAF2103C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23D089-F65B-4A0C-ABBE-B3052BE3AB5C}"/>
              </a:ext>
            </a:extLst>
          </p:cNvPr>
          <p:cNvSpPr>
            <a:spLocks noGrp="1"/>
          </p:cNvSpPr>
          <p:nvPr>
            <p:ph type="dt" sz="half" idx="10"/>
          </p:nvPr>
        </p:nvSpPr>
        <p:spPr/>
        <p:txBody>
          <a:bodyPr/>
          <a:lstStyle/>
          <a:p>
            <a:fld id="{A250937E-7BE9-4E84-AEC4-04B25553C573}" type="datetimeFigureOut">
              <a:rPr lang="en-US" smtClean="0"/>
              <a:t>9/14/2023</a:t>
            </a:fld>
            <a:endParaRPr lang="en-US"/>
          </a:p>
        </p:txBody>
      </p:sp>
      <p:sp>
        <p:nvSpPr>
          <p:cNvPr id="5" name="Footer Placeholder 4">
            <a:extLst>
              <a:ext uri="{FF2B5EF4-FFF2-40B4-BE49-F238E27FC236}">
                <a16:creationId xmlns:a16="http://schemas.microsoft.com/office/drawing/2014/main" id="{900C0D58-7860-45AA-B885-C15337D0E4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1B8A0C-C65A-4381-9D8F-FB67E50D9D35}"/>
              </a:ext>
            </a:extLst>
          </p:cNvPr>
          <p:cNvSpPr>
            <a:spLocks noGrp="1"/>
          </p:cNvSpPr>
          <p:nvPr>
            <p:ph type="sldNum" sz="quarter" idx="12"/>
          </p:nvPr>
        </p:nvSpPr>
        <p:spPr/>
        <p:txBody>
          <a:bodyPr/>
          <a:lstStyle/>
          <a:p>
            <a:fld id="{D9AA360A-F81C-4AA4-87AF-EF00F639477B}" type="slidenum">
              <a:rPr lang="en-US" smtClean="0"/>
              <a:t>‹#›</a:t>
            </a:fld>
            <a:endParaRPr lang="en-US"/>
          </a:p>
        </p:txBody>
      </p:sp>
    </p:spTree>
    <p:extLst>
      <p:ext uri="{BB962C8B-B14F-4D97-AF65-F5344CB8AC3E}">
        <p14:creationId xmlns:p14="http://schemas.microsoft.com/office/powerpoint/2010/main" val="3355844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927E4-D860-49A1-8F25-8FA159F27C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D8A243-1DB5-4525-A357-B939A0E0C8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54DF4D-E37F-485B-879F-1153AE6C95FD}"/>
              </a:ext>
            </a:extLst>
          </p:cNvPr>
          <p:cNvSpPr>
            <a:spLocks noGrp="1"/>
          </p:cNvSpPr>
          <p:nvPr>
            <p:ph type="dt" sz="half" idx="10"/>
          </p:nvPr>
        </p:nvSpPr>
        <p:spPr/>
        <p:txBody>
          <a:bodyPr/>
          <a:lstStyle/>
          <a:p>
            <a:fld id="{A250937E-7BE9-4E84-AEC4-04B25553C573}" type="datetimeFigureOut">
              <a:rPr lang="en-US" smtClean="0"/>
              <a:t>9/14/2023</a:t>
            </a:fld>
            <a:endParaRPr lang="en-US"/>
          </a:p>
        </p:txBody>
      </p:sp>
      <p:sp>
        <p:nvSpPr>
          <p:cNvPr id="5" name="Footer Placeholder 4">
            <a:extLst>
              <a:ext uri="{FF2B5EF4-FFF2-40B4-BE49-F238E27FC236}">
                <a16:creationId xmlns:a16="http://schemas.microsoft.com/office/drawing/2014/main" id="{149E6D47-2141-4087-932F-002A15F981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C8B7C6-02DF-4C23-9309-993415A02389}"/>
              </a:ext>
            </a:extLst>
          </p:cNvPr>
          <p:cNvSpPr>
            <a:spLocks noGrp="1"/>
          </p:cNvSpPr>
          <p:nvPr>
            <p:ph type="sldNum" sz="quarter" idx="12"/>
          </p:nvPr>
        </p:nvSpPr>
        <p:spPr/>
        <p:txBody>
          <a:bodyPr/>
          <a:lstStyle/>
          <a:p>
            <a:fld id="{D9AA360A-F81C-4AA4-87AF-EF00F639477B}" type="slidenum">
              <a:rPr lang="en-US" smtClean="0"/>
              <a:t>‹#›</a:t>
            </a:fld>
            <a:endParaRPr lang="en-US"/>
          </a:p>
        </p:txBody>
      </p:sp>
    </p:spTree>
    <p:extLst>
      <p:ext uri="{BB962C8B-B14F-4D97-AF65-F5344CB8AC3E}">
        <p14:creationId xmlns:p14="http://schemas.microsoft.com/office/powerpoint/2010/main" val="14182124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A8EEA-C29D-4C4D-A03B-C8D86626566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879DF7-5FD1-4C23-BAD5-8DE85130369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72091E-E06F-4C3B-804C-6A4D1CFE457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52933A-6291-4B35-BE9D-0E3E7DC7C1B2}"/>
              </a:ext>
            </a:extLst>
          </p:cNvPr>
          <p:cNvSpPr>
            <a:spLocks noGrp="1"/>
          </p:cNvSpPr>
          <p:nvPr>
            <p:ph type="dt" sz="half" idx="10"/>
          </p:nvPr>
        </p:nvSpPr>
        <p:spPr/>
        <p:txBody>
          <a:bodyPr/>
          <a:lstStyle/>
          <a:p>
            <a:fld id="{A250937E-7BE9-4E84-AEC4-04B25553C573}" type="datetimeFigureOut">
              <a:rPr lang="en-US" smtClean="0"/>
              <a:t>9/14/2023</a:t>
            </a:fld>
            <a:endParaRPr lang="en-US"/>
          </a:p>
        </p:txBody>
      </p:sp>
      <p:sp>
        <p:nvSpPr>
          <p:cNvPr id="6" name="Footer Placeholder 5">
            <a:extLst>
              <a:ext uri="{FF2B5EF4-FFF2-40B4-BE49-F238E27FC236}">
                <a16:creationId xmlns:a16="http://schemas.microsoft.com/office/drawing/2014/main" id="{F4BAD958-5171-496A-A28A-31629F9CAC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14DD99-D5DC-4069-ACC7-79CA0FCED80C}"/>
              </a:ext>
            </a:extLst>
          </p:cNvPr>
          <p:cNvSpPr>
            <a:spLocks noGrp="1"/>
          </p:cNvSpPr>
          <p:nvPr>
            <p:ph type="sldNum" sz="quarter" idx="12"/>
          </p:nvPr>
        </p:nvSpPr>
        <p:spPr/>
        <p:txBody>
          <a:bodyPr/>
          <a:lstStyle/>
          <a:p>
            <a:fld id="{D9AA360A-F81C-4AA4-87AF-EF00F639477B}" type="slidenum">
              <a:rPr lang="en-US" smtClean="0"/>
              <a:t>‹#›</a:t>
            </a:fld>
            <a:endParaRPr lang="en-US"/>
          </a:p>
        </p:txBody>
      </p:sp>
    </p:spTree>
    <p:extLst>
      <p:ext uri="{BB962C8B-B14F-4D97-AF65-F5344CB8AC3E}">
        <p14:creationId xmlns:p14="http://schemas.microsoft.com/office/powerpoint/2010/main" val="3721295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D05FA-9BB9-447C-A357-8B069C6D4B8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92E9D99-55F9-4AC6-82D6-7CF0D4061B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F973B6-8973-44F7-8275-C66D9013528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01559FE-5786-410A-B675-DA18DB5FC44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977EAD2-6398-4F79-8494-96FF86DF5BF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8437F70-CCAA-41A2-9D53-E722E99A4C79}"/>
              </a:ext>
            </a:extLst>
          </p:cNvPr>
          <p:cNvSpPr>
            <a:spLocks noGrp="1"/>
          </p:cNvSpPr>
          <p:nvPr>
            <p:ph type="dt" sz="half" idx="10"/>
          </p:nvPr>
        </p:nvSpPr>
        <p:spPr/>
        <p:txBody>
          <a:bodyPr/>
          <a:lstStyle/>
          <a:p>
            <a:fld id="{A250937E-7BE9-4E84-AEC4-04B25553C573}" type="datetimeFigureOut">
              <a:rPr lang="en-US" smtClean="0"/>
              <a:t>9/14/2023</a:t>
            </a:fld>
            <a:endParaRPr lang="en-US"/>
          </a:p>
        </p:txBody>
      </p:sp>
      <p:sp>
        <p:nvSpPr>
          <p:cNvPr id="8" name="Footer Placeholder 7">
            <a:extLst>
              <a:ext uri="{FF2B5EF4-FFF2-40B4-BE49-F238E27FC236}">
                <a16:creationId xmlns:a16="http://schemas.microsoft.com/office/drawing/2014/main" id="{F6624857-B9AA-4AAF-A22C-353B79A2B8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F834B3C-746C-4ABB-AC67-DD43EF26EE6F}"/>
              </a:ext>
            </a:extLst>
          </p:cNvPr>
          <p:cNvSpPr>
            <a:spLocks noGrp="1"/>
          </p:cNvSpPr>
          <p:nvPr>
            <p:ph type="sldNum" sz="quarter" idx="12"/>
          </p:nvPr>
        </p:nvSpPr>
        <p:spPr/>
        <p:txBody>
          <a:bodyPr/>
          <a:lstStyle/>
          <a:p>
            <a:fld id="{D9AA360A-F81C-4AA4-87AF-EF00F639477B}" type="slidenum">
              <a:rPr lang="en-US" smtClean="0"/>
              <a:t>‹#›</a:t>
            </a:fld>
            <a:endParaRPr lang="en-US"/>
          </a:p>
        </p:txBody>
      </p:sp>
    </p:spTree>
    <p:extLst>
      <p:ext uri="{BB962C8B-B14F-4D97-AF65-F5344CB8AC3E}">
        <p14:creationId xmlns:p14="http://schemas.microsoft.com/office/powerpoint/2010/main" val="39735037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D7DEFC-3ABA-4CCC-8E3F-029C912687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E33D06-1B5F-4301-A407-59207C0BB053}"/>
              </a:ext>
            </a:extLst>
          </p:cNvPr>
          <p:cNvSpPr>
            <a:spLocks noGrp="1"/>
          </p:cNvSpPr>
          <p:nvPr>
            <p:ph type="dt" sz="half" idx="10"/>
          </p:nvPr>
        </p:nvSpPr>
        <p:spPr/>
        <p:txBody>
          <a:bodyPr/>
          <a:lstStyle/>
          <a:p>
            <a:fld id="{A250937E-7BE9-4E84-AEC4-04B25553C573}" type="datetimeFigureOut">
              <a:rPr lang="en-US" smtClean="0"/>
              <a:t>9/14/2023</a:t>
            </a:fld>
            <a:endParaRPr lang="en-US"/>
          </a:p>
        </p:txBody>
      </p:sp>
      <p:sp>
        <p:nvSpPr>
          <p:cNvPr id="4" name="Footer Placeholder 3">
            <a:extLst>
              <a:ext uri="{FF2B5EF4-FFF2-40B4-BE49-F238E27FC236}">
                <a16:creationId xmlns:a16="http://schemas.microsoft.com/office/drawing/2014/main" id="{B7A86F63-3750-4BDB-A627-98DFD249EDA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70A4E92-5AFE-46E2-BABB-E99B0BE7F584}"/>
              </a:ext>
            </a:extLst>
          </p:cNvPr>
          <p:cNvSpPr>
            <a:spLocks noGrp="1"/>
          </p:cNvSpPr>
          <p:nvPr>
            <p:ph type="sldNum" sz="quarter" idx="12"/>
          </p:nvPr>
        </p:nvSpPr>
        <p:spPr/>
        <p:txBody>
          <a:bodyPr/>
          <a:lstStyle/>
          <a:p>
            <a:fld id="{D9AA360A-F81C-4AA4-87AF-EF00F639477B}" type="slidenum">
              <a:rPr lang="en-US" smtClean="0"/>
              <a:t>‹#›</a:t>
            </a:fld>
            <a:endParaRPr lang="en-US"/>
          </a:p>
        </p:txBody>
      </p:sp>
    </p:spTree>
    <p:extLst>
      <p:ext uri="{BB962C8B-B14F-4D97-AF65-F5344CB8AC3E}">
        <p14:creationId xmlns:p14="http://schemas.microsoft.com/office/powerpoint/2010/main" val="144757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6B3C57-64FE-4E62-988F-05F418A207A2}"/>
              </a:ext>
            </a:extLst>
          </p:cNvPr>
          <p:cNvSpPr>
            <a:spLocks noGrp="1"/>
          </p:cNvSpPr>
          <p:nvPr>
            <p:ph type="dt" sz="half" idx="10"/>
          </p:nvPr>
        </p:nvSpPr>
        <p:spPr/>
        <p:txBody>
          <a:bodyPr/>
          <a:lstStyle/>
          <a:p>
            <a:fld id="{A250937E-7BE9-4E84-AEC4-04B25553C573}" type="datetimeFigureOut">
              <a:rPr lang="en-US" smtClean="0"/>
              <a:t>9/14/2023</a:t>
            </a:fld>
            <a:endParaRPr lang="en-US"/>
          </a:p>
        </p:txBody>
      </p:sp>
      <p:sp>
        <p:nvSpPr>
          <p:cNvPr id="3" name="Footer Placeholder 2">
            <a:extLst>
              <a:ext uri="{FF2B5EF4-FFF2-40B4-BE49-F238E27FC236}">
                <a16:creationId xmlns:a16="http://schemas.microsoft.com/office/drawing/2014/main" id="{A51821F6-3549-4C86-9846-57D156DB51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00D816C-547D-49BA-B828-F42263D01591}"/>
              </a:ext>
            </a:extLst>
          </p:cNvPr>
          <p:cNvSpPr>
            <a:spLocks noGrp="1"/>
          </p:cNvSpPr>
          <p:nvPr>
            <p:ph type="sldNum" sz="quarter" idx="12"/>
          </p:nvPr>
        </p:nvSpPr>
        <p:spPr/>
        <p:txBody>
          <a:bodyPr/>
          <a:lstStyle/>
          <a:p>
            <a:fld id="{D9AA360A-F81C-4AA4-87AF-EF00F639477B}" type="slidenum">
              <a:rPr lang="en-US" smtClean="0"/>
              <a:t>‹#›</a:t>
            </a:fld>
            <a:endParaRPr lang="en-US"/>
          </a:p>
        </p:txBody>
      </p:sp>
    </p:spTree>
    <p:extLst>
      <p:ext uri="{BB962C8B-B14F-4D97-AF65-F5344CB8AC3E}">
        <p14:creationId xmlns:p14="http://schemas.microsoft.com/office/powerpoint/2010/main" val="40163429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82E2C-3D78-4BD9-B38B-92A7F404E8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5A3C164-96A1-4D7A-863D-9EC74FBFDD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91FD119-45D7-4B70-871C-0158EFC1EF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BD3FDC-F85B-42DD-A631-8EC626364374}"/>
              </a:ext>
            </a:extLst>
          </p:cNvPr>
          <p:cNvSpPr>
            <a:spLocks noGrp="1"/>
          </p:cNvSpPr>
          <p:nvPr>
            <p:ph type="dt" sz="half" idx="10"/>
          </p:nvPr>
        </p:nvSpPr>
        <p:spPr/>
        <p:txBody>
          <a:bodyPr/>
          <a:lstStyle/>
          <a:p>
            <a:fld id="{A250937E-7BE9-4E84-AEC4-04B25553C573}" type="datetimeFigureOut">
              <a:rPr lang="en-US" smtClean="0"/>
              <a:t>9/14/2023</a:t>
            </a:fld>
            <a:endParaRPr lang="en-US"/>
          </a:p>
        </p:txBody>
      </p:sp>
      <p:sp>
        <p:nvSpPr>
          <p:cNvPr id="6" name="Footer Placeholder 5">
            <a:extLst>
              <a:ext uri="{FF2B5EF4-FFF2-40B4-BE49-F238E27FC236}">
                <a16:creationId xmlns:a16="http://schemas.microsoft.com/office/drawing/2014/main" id="{BED24D27-E1BD-4174-92F8-9E8E2C7857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A7F7E3-A626-4B07-ACC2-A16299D17EE0}"/>
              </a:ext>
            </a:extLst>
          </p:cNvPr>
          <p:cNvSpPr>
            <a:spLocks noGrp="1"/>
          </p:cNvSpPr>
          <p:nvPr>
            <p:ph type="sldNum" sz="quarter" idx="12"/>
          </p:nvPr>
        </p:nvSpPr>
        <p:spPr/>
        <p:txBody>
          <a:bodyPr/>
          <a:lstStyle/>
          <a:p>
            <a:fld id="{D9AA360A-F81C-4AA4-87AF-EF00F639477B}" type="slidenum">
              <a:rPr lang="en-US" smtClean="0"/>
              <a:t>‹#›</a:t>
            </a:fld>
            <a:endParaRPr lang="en-US"/>
          </a:p>
        </p:txBody>
      </p:sp>
    </p:spTree>
    <p:extLst>
      <p:ext uri="{BB962C8B-B14F-4D97-AF65-F5344CB8AC3E}">
        <p14:creationId xmlns:p14="http://schemas.microsoft.com/office/powerpoint/2010/main" val="156101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4B1034-D7B9-4A43-B439-EC85A16A87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A13D29-FB56-4451-9230-32B274628C3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A125FB7-B45C-4DCD-B18A-5190ACE027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12DD02A-DB36-4C19-8439-BD1E084483D5}"/>
              </a:ext>
            </a:extLst>
          </p:cNvPr>
          <p:cNvSpPr>
            <a:spLocks noGrp="1"/>
          </p:cNvSpPr>
          <p:nvPr>
            <p:ph type="dt" sz="half" idx="10"/>
          </p:nvPr>
        </p:nvSpPr>
        <p:spPr/>
        <p:txBody>
          <a:bodyPr/>
          <a:lstStyle/>
          <a:p>
            <a:fld id="{A250937E-7BE9-4E84-AEC4-04B25553C573}" type="datetimeFigureOut">
              <a:rPr lang="en-US" smtClean="0"/>
              <a:t>9/14/2023</a:t>
            </a:fld>
            <a:endParaRPr lang="en-US"/>
          </a:p>
        </p:txBody>
      </p:sp>
      <p:sp>
        <p:nvSpPr>
          <p:cNvPr id="6" name="Footer Placeholder 5">
            <a:extLst>
              <a:ext uri="{FF2B5EF4-FFF2-40B4-BE49-F238E27FC236}">
                <a16:creationId xmlns:a16="http://schemas.microsoft.com/office/drawing/2014/main" id="{F2ADA9D2-12A6-4BDF-9574-2D0E030922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7B4C72-8A6C-4B5A-8E22-125DCF7FA905}"/>
              </a:ext>
            </a:extLst>
          </p:cNvPr>
          <p:cNvSpPr>
            <a:spLocks noGrp="1"/>
          </p:cNvSpPr>
          <p:nvPr>
            <p:ph type="sldNum" sz="quarter" idx="12"/>
          </p:nvPr>
        </p:nvSpPr>
        <p:spPr/>
        <p:txBody>
          <a:bodyPr/>
          <a:lstStyle/>
          <a:p>
            <a:fld id="{D9AA360A-F81C-4AA4-87AF-EF00F639477B}" type="slidenum">
              <a:rPr lang="en-US" smtClean="0"/>
              <a:t>‹#›</a:t>
            </a:fld>
            <a:endParaRPr lang="en-US"/>
          </a:p>
        </p:txBody>
      </p:sp>
    </p:spTree>
    <p:extLst>
      <p:ext uri="{BB962C8B-B14F-4D97-AF65-F5344CB8AC3E}">
        <p14:creationId xmlns:p14="http://schemas.microsoft.com/office/powerpoint/2010/main" val="940267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96F0CD-28A2-441C-AADE-58A7AD5615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293FFDB-5275-4089-9171-E9167ECA70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887EFF-22AE-40B6-B84F-E37A908DC83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0937E-7BE9-4E84-AEC4-04B25553C573}" type="datetimeFigureOut">
              <a:rPr lang="en-US" smtClean="0"/>
              <a:t>9/14/2023</a:t>
            </a:fld>
            <a:endParaRPr lang="en-US"/>
          </a:p>
        </p:txBody>
      </p:sp>
      <p:sp>
        <p:nvSpPr>
          <p:cNvPr id="5" name="Footer Placeholder 4">
            <a:extLst>
              <a:ext uri="{FF2B5EF4-FFF2-40B4-BE49-F238E27FC236}">
                <a16:creationId xmlns:a16="http://schemas.microsoft.com/office/drawing/2014/main" id="{DDC04F44-C631-4305-A8D0-A6B24FCED3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D39D2A1-1A8C-48A1-81DD-13E889D1CA8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AA360A-F81C-4AA4-87AF-EF00F639477B}" type="slidenum">
              <a:rPr lang="en-US" smtClean="0"/>
              <a:t>‹#›</a:t>
            </a:fld>
            <a:endParaRPr lang="en-US"/>
          </a:p>
        </p:txBody>
      </p:sp>
    </p:spTree>
    <p:extLst>
      <p:ext uri="{BB962C8B-B14F-4D97-AF65-F5344CB8AC3E}">
        <p14:creationId xmlns:p14="http://schemas.microsoft.com/office/powerpoint/2010/main" val="16273423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3.jpg"/><Relationship Id="rId4" Type="http://schemas.openxmlformats.org/officeDocument/2006/relationships/image" Target="../media/image12.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_rels/slide4.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_rels/slide6.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39FA3-C10A-49B5-B16E-DF5D782707BB}"/>
              </a:ext>
            </a:extLst>
          </p:cNvPr>
          <p:cNvSpPr>
            <a:spLocks noGrp="1"/>
          </p:cNvSpPr>
          <p:nvPr>
            <p:ph type="ctrTitle"/>
          </p:nvPr>
        </p:nvSpPr>
        <p:spPr>
          <a:xfrm>
            <a:off x="1816159" y="3569284"/>
            <a:ext cx="9144000" cy="1375789"/>
          </a:xfrm>
        </p:spPr>
        <p:txBody>
          <a:bodyPr>
            <a:normAutofit fontScale="90000"/>
          </a:bodyPr>
          <a:lstStyle/>
          <a:p>
            <a:r>
              <a:rPr lang="en-US" b="1" dirty="0">
                <a:solidFill>
                  <a:srgbClr val="50388C"/>
                </a:solidFill>
                <a:latin typeface="Arial Black" panose="020B0A04020102020204" pitchFamily="34" charset="0"/>
              </a:rPr>
              <a:t>WCF COSMO DAY 2023</a:t>
            </a:r>
          </a:p>
        </p:txBody>
      </p:sp>
      <p:pic>
        <p:nvPicPr>
          <p:cNvPr id="5" name="Picture 4" descr="Logo&#10;&#10;Description automatically generated">
            <a:extLst>
              <a:ext uri="{FF2B5EF4-FFF2-40B4-BE49-F238E27FC236}">
                <a16:creationId xmlns:a16="http://schemas.microsoft.com/office/drawing/2014/main" id="{32753D65-720E-49A0-9F00-508B01EB96E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31770" y="685939"/>
            <a:ext cx="2312777" cy="2511866"/>
          </a:xfrm>
          <a:prstGeom prst="rect">
            <a:avLst/>
          </a:prstGeom>
        </p:spPr>
      </p:pic>
      <p:sp>
        <p:nvSpPr>
          <p:cNvPr id="3" name="TextBox 2">
            <a:extLst>
              <a:ext uri="{FF2B5EF4-FFF2-40B4-BE49-F238E27FC236}">
                <a16:creationId xmlns:a16="http://schemas.microsoft.com/office/drawing/2014/main" id="{DB943775-8A48-46A9-1B5E-AF7C0AD51B57}"/>
              </a:ext>
            </a:extLst>
          </p:cNvPr>
          <p:cNvSpPr txBox="1"/>
          <p:nvPr/>
        </p:nvSpPr>
        <p:spPr>
          <a:xfrm>
            <a:off x="2708394" y="5184796"/>
            <a:ext cx="7359531" cy="923330"/>
          </a:xfrm>
          <a:prstGeom prst="rect">
            <a:avLst/>
          </a:prstGeom>
          <a:noFill/>
        </p:spPr>
        <p:txBody>
          <a:bodyPr wrap="square" rtlCol="0">
            <a:spAutoFit/>
          </a:bodyPr>
          <a:lstStyle/>
          <a:p>
            <a:r>
              <a:rPr lang="en-US" b="1" dirty="0"/>
              <a:t>SUMMARY:  </a:t>
            </a:r>
            <a:r>
              <a:rPr lang="en-US" dirty="0"/>
              <a:t>Guidance ONLY.  Clubs may opt to follow a different program and that is welcomed.  This is a guide to assist those that may need assistance during your planning phase for Cosmo Day as needed.</a:t>
            </a:r>
          </a:p>
        </p:txBody>
      </p:sp>
      <p:grpSp>
        <p:nvGrpSpPr>
          <p:cNvPr id="7" name="Group 6">
            <a:extLst>
              <a:ext uri="{FF2B5EF4-FFF2-40B4-BE49-F238E27FC236}">
                <a16:creationId xmlns:a16="http://schemas.microsoft.com/office/drawing/2014/main" id="{C3FBB333-D410-4CE7-14A6-B8157AE6EBB1}"/>
              </a:ext>
            </a:extLst>
          </p:cNvPr>
          <p:cNvGrpSpPr/>
          <p:nvPr/>
        </p:nvGrpSpPr>
        <p:grpSpPr>
          <a:xfrm>
            <a:off x="-12700" y="0"/>
            <a:ext cx="704948" cy="6836118"/>
            <a:chOff x="-12700" y="0"/>
            <a:chExt cx="704948" cy="6836118"/>
          </a:xfrm>
        </p:grpSpPr>
        <p:pic>
          <p:nvPicPr>
            <p:cNvPr id="8" name="Picture 7">
              <a:extLst>
                <a:ext uri="{FF2B5EF4-FFF2-40B4-BE49-F238E27FC236}">
                  <a16:creationId xmlns:a16="http://schemas.microsoft.com/office/drawing/2014/main" id="{89F39525-0418-FE9D-7F85-D56B7968F65D}"/>
                </a:ext>
              </a:extLst>
            </p:cNvPr>
            <p:cNvPicPr>
              <a:picLocks noChangeAspect="1"/>
            </p:cNvPicPr>
            <p:nvPr/>
          </p:nvPicPr>
          <p:blipFill>
            <a:blip r:embed="rId4"/>
            <a:stretch>
              <a:fillRect/>
            </a:stretch>
          </p:blipFill>
          <p:spPr>
            <a:xfrm>
              <a:off x="-12700" y="0"/>
              <a:ext cx="704948" cy="2467319"/>
            </a:xfrm>
            <a:prstGeom prst="rect">
              <a:avLst/>
            </a:prstGeom>
          </p:spPr>
        </p:pic>
        <p:pic>
          <p:nvPicPr>
            <p:cNvPr id="9" name="Picture 8">
              <a:extLst>
                <a:ext uri="{FF2B5EF4-FFF2-40B4-BE49-F238E27FC236}">
                  <a16:creationId xmlns:a16="http://schemas.microsoft.com/office/drawing/2014/main" id="{FF99C311-47A4-28D9-09DC-B27EA12E3557}"/>
                </a:ext>
              </a:extLst>
            </p:cNvPr>
            <p:cNvPicPr>
              <a:picLocks noChangeAspect="1"/>
            </p:cNvPicPr>
            <p:nvPr/>
          </p:nvPicPr>
          <p:blipFill rotWithShape="1">
            <a:blip r:embed="rId4"/>
            <a:srcRect l="1801" t="3231"/>
            <a:stretch/>
          </p:blipFill>
          <p:spPr>
            <a:xfrm>
              <a:off x="0" y="2224259"/>
              <a:ext cx="692248" cy="2387600"/>
            </a:xfrm>
            <a:prstGeom prst="rect">
              <a:avLst/>
            </a:prstGeom>
          </p:spPr>
        </p:pic>
        <p:pic>
          <p:nvPicPr>
            <p:cNvPr id="10" name="Picture 9">
              <a:extLst>
                <a:ext uri="{FF2B5EF4-FFF2-40B4-BE49-F238E27FC236}">
                  <a16:creationId xmlns:a16="http://schemas.microsoft.com/office/drawing/2014/main" id="{B448DB35-C42F-6DF2-FCB0-EEEA772DE8B1}"/>
                </a:ext>
              </a:extLst>
            </p:cNvPr>
            <p:cNvPicPr>
              <a:picLocks noChangeAspect="1"/>
            </p:cNvPicPr>
            <p:nvPr/>
          </p:nvPicPr>
          <p:blipFill rotWithShape="1">
            <a:blip r:embed="rId4"/>
            <a:srcRect l="1801" t="3231" b="6478"/>
            <a:stretch/>
          </p:blipFill>
          <p:spPr>
            <a:xfrm>
              <a:off x="0" y="4608341"/>
              <a:ext cx="692248" cy="2227777"/>
            </a:xfrm>
            <a:prstGeom prst="rect">
              <a:avLst/>
            </a:prstGeom>
          </p:spPr>
        </p:pic>
      </p:grpSp>
    </p:spTree>
    <p:extLst>
      <p:ext uri="{BB962C8B-B14F-4D97-AF65-F5344CB8AC3E}">
        <p14:creationId xmlns:p14="http://schemas.microsoft.com/office/powerpoint/2010/main" val="570482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94BEA-AF55-4146-A8CE-900D089811D5}"/>
              </a:ext>
            </a:extLst>
          </p:cNvPr>
          <p:cNvSpPr>
            <a:spLocks noGrp="1"/>
          </p:cNvSpPr>
          <p:nvPr>
            <p:ph type="title"/>
          </p:nvPr>
        </p:nvSpPr>
        <p:spPr>
          <a:xfrm>
            <a:off x="3809999" y="2021780"/>
            <a:ext cx="6324601" cy="511126"/>
          </a:xfrm>
        </p:spPr>
        <p:txBody>
          <a:bodyPr>
            <a:normAutofit/>
          </a:bodyPr>
          <a:lstStyle/>
          <a:p>
            <a:pPr algn="ctr"/>
            <a:r>
              <a:rPr lang="en-US" sz="28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SOCIAL MEDIA TAGGING</a:t>
            </a:r>
          </a:p>
        </p:txBody>
      </p:sp>
      <p:sp>
        <p:nvSpPr>
          <p:cNvPr id="3" name="Content Placeholder 2">
            <a:extLst>
              <a:ext uri="{FF2B5EF4-FFF2-40B4-BE49-F238E27FC236}">
                <a16:creationId xmlns:a16="http://schemas.microsoft.com/office/drawing/2014/main" id="{D1F7C18A-8AC2-41D6-A51D-114E20E8A488}"/>
              </a:ext>
            </a:extLst>
          </p:cNvPr>
          <p:cNvSpPr>
            <a:spLocks noGrp="1"/>
          </p:cNvSpPr>
          <p:nvPr>
            <p:ph idx="1"/>
          </p:nvPr>
        </p:nvSpPr>
        <p:spPr>
          <a:xfrm>
            <a:off x="4776786" y="2609850"/>
            <a:ext cx="5838825" cy="1923489"/>
          </a:xfrm>
        </p:spPr>
        <p:txBody>
          <a:bodyPr>
            <a:normAutofit fontScale="92500" lnSpcReduction="20000"/>
          </a:bodyPr>
          <a:lstStyle/>
          <a:p>
            <a:pPr marL="0" indent="0" algn="ctr">
              <a:buNone/>
            </a:pPr>
            <a:r>
              <a:rPr lang="en-US" sz="2400" dirty="0"/>
              <a:t>Facebook Posts / Instagram Photos / Twitter Plugs</a:t>
            </a:r>
          </a:p>
          <a:p>
            <a:pPr marL="0" indent="0" algn="ctr">
              <a:buNone/>
            </a:pPr>
            <a:endParaRPr lang="en-US" sz="2400" dirty="0"/>
          </a:p>
          <a:p>
            <a:r>
              <a:rPr lang="en-US" sz="2400" dirty="0"/>
              <a:t>#COSMOS, #WCFCOSMOS, #CFCICOSMOS</a:t>
            </a:r>
          </a:p>
          <a:p>
            <a:r>
              <a:rPr lang="en-US" sz="2400" dirty="0"/>
              <a:t>#COSMODAY #STOPDIABETES</a:t>
            </a:r>
          </a:p>
          <a:p>
            <a:r>
              <a:rPr lang="en-US" sz="2400" dirty="0"/>
              <a:t>#YEGCOSMO (sample club level tag)</a:t>
            </a:r>
          </a:p>
        </p:txBody>
      </p:sp>
      <p:sp>
        <p:nvSpPr>
          <p:cNvPr id="4" name="TextBox 3">
            <a:extLst>
              <a:ext uri="{FF2B5EF4-FFF2-40B4-BE49-F238E27FC236}">
                <a16:creationId xmlns:a16="http://schemas.microsoft.com/office/drawing/2014/main" id="{36EFAA71-67E8-7462-A4E3-11DC05BBA1A5}"/>
              </a:ext>
            </a:extLst>
          </p:cNvPr>
          <p:cNvSpPr txBox="1"/>
          <p:nvPr/>
        </p:nvSpPr>
        <p:spPr>
          <a:xfrm>
            <a:off x="781050" y="445294"/>
            <a:ext cx="4629150" cy="1077218"/>
          </a:xfrm>
          <a:prstGeom prst="rect">
            <a:avLst/>
          </a:prstGeom>
          <a:noFill/>
        </p:spPr>
        <p:txBody>
          <a:bodyPr wrap="square" rtlCol="0">
            <a:spAutoFit/>
          </a:bodyPr>
          <a:lstStyle/>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MARKETING SUPPORT 2023 COSMO DAY</a:t>
            </a:r>
          </a:p>
        </p:txBody>
      </p:sp>
      <p:pic>
        <p:nvPicPr>
          <p:cNvPr id="5" name="Picture 4" descr="A blue and yellow logo&#10;&#10;Description automatically generated">
            <a:extLst>
              <a:ext uri="{FF2B5EF4-FFF2-40B4-BE49-F238E27FC236}">
                <a16:creationId xmlns:a16="http://schemas.microsoft.com/office/drawing/2014/main" id="{4B9E8900-C1D3-1911-42DF-74A1C6536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0125" y="4879241"/>
            <a:ext cx="1453716" cy="1383446"/>
          </a:xfrm>
          <a:prstGeom prst="rect">
            <a:avLst/>
          </a:prstGeom>
        </p:spPr>
      </p:pic>
      <p:grpSp>
        <p:nvGrpSpPr>
          <p:cNvPr id="6" name="Group 5">
            <a:extLst>
              <a:ext uri="{FF2B5EF4-FFF2-40B4-BE49-F238E27FC236}">
                <a16:creationId xmlns:a16="http://schemas.microsoft.com/office/drawing/2014/main" id="{BF0F3A7D-ECD1-6370-BA78-CA13EB65F4C3}"/>
              </a:ext>
            </a:extLst>
          </p:cNvPr>
          <p:cNvGrpSpPr/>
          <p:nvPr/>
        </p:nvGrpSpPr>
        <p:grpSpPr>
          <a:xfrm>
            <a:off x="-12700" y="0"/>
            <a:ext cx="704948" cy="6836118"/>
            <a:chOff x="-12700" y="0"/>
            <a:chExt cx="704948" cy="6836118"/>
          </a:xfrm>
        </p:grpSpPr>
        <p:pic>
          <p:nvPicPr>
            <p:cNvPr id="7" name="Picture 6">
              <a:extLst>
                <a:ext uri="{FF2B5EF4-FFF2-40B4-BE49-F238E27FC236}">
                  <a16:creationId xmlns:a16="http://schemas.microsoft.com/office/drawing/2014/main" id="{75039830-53FF-4B03-8990-27D1593B270A}"/>
                </a:ext>
              </a:extLst>
            </p:cNvPr>
            <p:cNvPicPr>
              <a:picLocks noChangeAspect="1"/>
            </p:cNvPicPr>
            <p:nvPr/>
          </p:nvPicPr>
          <p:blipFill>
            <a:blip r:embed="rId4"/>
            <a:stretch>
              <a:fillRect/>
            </a:stretch>
          </p:blipFill>
          <p:spPr>
            <a:xfrm>
              <a:off x="-12700" y="0"/>
              <a:ext cx="704948" cy="2467319"/>
            </a:xfrm>
            <a:prstGeom prst="rect">
              <a:avLst/>
            </a:prstGeom>
          </p:spPr>
        </p:pic>
        <p:pic>
          <p:nvPicPr>
            <p:cNvPr id="8" name="Picture 7">
              <a:extLst>
                <a:ext uri="{FF2B5EF4-FFF2-40B4-BE49-F238E27FC236}">
                  <a16:creationId xmlns:a16="http://schemas.microsoft.com/office/drawing/2014/main" id="{0453CCD2-2CFB-0196-A598-E941BDCBF993}"/>
                </a:ext>
              </a:extLst>
            </p:cNvPr>
            <p:cNvPicPr>
              <a:picLocks noChangeAspect="1"/>
            </p:cNvPicPr>
            <p:nvPr/>
          </p:nvPicPr>
          <p:blipFill rotWithShape="1">
            <a:blip r:embed="rId4"/>
            <a:srcRect l="1801" t="3231"/>
            <a:stretch/>
          </p:blipFill>
          <p:spPr>
            <a:xfrm>
              <a:off x="0" y="2224259"/>
              <a:ext cx="692248" cy="2387600"/>
            </a:xfrm>
            <a:prstGeom prst="rect">
              <a:avLst/>
            </a:prstGeom>
          </p:spPr>
        </p:pic>
        <p:pic>
          <p:nvPicPr>
            <p:cNvPr id="9" name="Picture 8">
              <a:extLst>
                <a:ext uri="{FF2B5EF4-FFF2-40B4-BE49-F238E27FC236}">
                  <a16:creationId xmlns:a16="http://schemas.microsoft.com/office/drawing/2014/main" id="{6391378D-5FA0-B80E-5E61-29DBD7DA9123}"/>
                </a:ext>
              </a:extLst>
            </p:cNvPr>
            <p:cNvPicPr>
              <a:picLocks noChangeAspect="1"/>
            </p:cNvPicPr>
            <p:nvPr/>
          </p:nvPicPr>
          <p:blipFill rotWithShape="1">
            <a:blip r:embed="rId4"/>
            <a:srcRect l="1801" t="3231" b="6478"/>
            <a:stretch/>
          </p:blipFill>
          <p:spPr>
            <a:xfrm>
              <a:off x="0" y="4608341"/>
              <a:ext cx="692248" cy="2227777"/>
            </a:xfrm>
            <a:prstGeom prst="rect">
              <a:avLst/>
            </a:prstGeom>
          </p:spPr>
        </p:pic>
      </p:grpSp>
    </p:spTree>
    <p:extLst>
      <p:ext uri="{BB962C8B-B14F-4D97-AF65-F5344CB8AC3E}">
        <p14:creationId xmlns:p14="http://schemas.microsoft.com/office/powerpoint/2010/main" val="24366944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19DB64B-0490-44E3-BFE2-24BCC77335D1}"/>
              </a:ext>
            </a:extLst>
          </p:cNvPr>
          <p:cNvSpPr txBox="1">
            <a:spLocks/>
          </p:cNvSpPr>
          <p:nvPr/>
        </p:nvSpPr>
        <p:spPr>
          <a:xfrm>
            <a:off x="924502" y="230573"/>
            <a:ext cx="4057650" cy="82874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70000"/>
              </a:lnSpc>
            </a:pPr>
            <a:r>
              <a:rPr lang="en-US" sz="30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TRADITIONAL MEDIA</a:t>
            </a:r>
          </a:p>
        </p:txBody>
      </p:sp>
      <p:sp>
        <p:nvSpPr>
          <p:cNvPr id="5" name="Content Placeholder 2">
            <a:extLst>
              <a:ext uri="{FF2B5EF4-FFF2-40B4-BE49-F238E27FC236}">
                <a16:creationId xmlns:a16="http://schemas.microsoft.com/office/drawing/2014/main" id="{454EE292-D365-4B1A-9F51-55339BF5E6D6}"/>
              </a:ext>
            </a:extLst>
          </p:cNvPr>
          <p:cNvSpPr txBox="1">
            <a:spLocks/>
          </p:cNvSpPr>
          <p:nvPr/>
        </p:nvSpPr>
        <p:spPr>
          <a:xfrm>
            <a:off x="924502" y="1163349"/>
            <a:ext cx="10515600" cy="468868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b="1" dirty="0"/>
              <a:t>PRESS RELEASE (</a:t>
            </a:r>
            <a:r>
              <a:rPr lang="en-US" sz="2000" dirty="0"/>
              <a:t>Draft will be provided shortly)</a:t>
            </a:r>
          </a:p>
          <a:p>
            <a:pPr lvl="1"/>
            <a:r>
              <a:rPr lang="en-US" sz="1800" dirty="0"/>
              <a:t>Requires a section on local color from the club level.  This should be sent out between October 29th – November 1</a:t>
            </a:r>
            <a:r>
              <a:rPr lang="en-US" sz="1800" baseline="30000" dirty="0"/>
              <a:t>st</a:t>
            </a:r>
            <a:r>
              <a:rPr lang="en-US" sz="1800" dirty="0"/>
              <a:t> to allow assignment desks time to reach out if they decide they would like to include content in their community sections.</a:t>
            </a:r>
          </a:p>
          <a:p>
            <a:endParaRPr lang="en-US" sz="2400" b="1" dirty="0"/>
          </a:p>
          <a:p>
            <a:r>
              <a:rPr lang="en-US" sz="2000" b="1" dirty="0"/>
              <a:t>PROCLAMATIONS</a:t>
            </a:r>
          </a:p>
          <a:p>
            <a:pPr marL="457200" lvl="1" indent="0">
              <a:buNone/>
            </a:pPr>
            <a:r>
              <a:rPr lang="en-US" sz="1800" dirty="0"/>
              <a:t>Applications so be sent into local offices no later than the end of September.  </a:t>
            </a:r>
          </a:p>
          <a:p>
            <a:pPr marL="457200" lvl="1" indent="0">
              <a:buNone/>
            </a:pPr>
            <a:r>
              <a:rPr lang="en-US" sz="1800" dirty="0"/>
              <a:t>Ideally, we are submitting requests up to 8 weeks before we would like to have them.  </a:t>
            </a:r>
          </a:p>
          <a:p>
            <a:pPr marL="457200" lvl="1" indent="0">
              <a:buNone/>
            </a:pPr>
            <a:r>
              <a:rPr lang="en-US" sz="1800" dirty="0"/>
              <a:t>Some communities will be able to issue them in shorter notice so please don’t </a:t>
            </a:r>
          </a:p>
          <a:p>
            <a:pPr marL="457200" lvl="1" indent="0">
              <a:buNone/>
            </a:pPr>
            <a:r>
              <a:rPr lang="en-US" sz="1800" dirty="0"/>
              <a:t>pass it by because you are a bit late.  </a:t>
            </a:r>
          </a:p>
          <a:p>
            <a:pPr marL="457200" lvl="1" indent="0">
              <a:buNone/>
            </a:pPr>
            <a:endParaRPr lang="en-US" sz="1800" dirty="0"/>
          </a:p>
          <a:p>
            <a:pPr lvl="1"/>
            <a:r>
              <a:rPr lang="en-US" sz="1800" dirty="0"/>
              <a:t>Provincial (Should go to the Premier’s Office. they will forward to alternate </a:t>
            </a:r>
          </a:p>
          <a:p>
            <a:pPr lvl="1"/>
            <a:r>
              <a:rPr lang="en-US" sz="1800" dirty="0"/>
              <a:t>office as required.)</a:t>
            </a:r>
          </a:p>
          <a:p>
            <a:pPr lvl="1"/>
            <a:r>
              <a:rPr lang="en-US" sz="1800" dirty="0"/>
              <a:t>Municipal (Send to Mayor’s Office)</a:t>
            </a:r>
          </a:p>
          <a:p>
            <a:pPr lvl="1"/>
            <a:endParaRPr lang="en-US" sz="1800" dirty="0"/>
          </a:p>
          <a:p>
            <a:pPr marL="457200" lvl="1" indent="0">
              <a:buNone/>
            </a:pPr>
            <a:r>
              <a:rPr lang="en-US" sz="1800" dirty="0"/>
              <a:t>Also consider requesting a Community Flag Raising. Clubs can make presentations, </a:t>
            </a:r>
          </a:p>
          <a:p>
            <a:pPr marL="457200" lvl="1" indent="0">
              <a:buNone/>
            </a:pPr>
            <a:r>
              <a:rPr lang="en-US" sz="1800" dirty="0"/>
              <a:t>donations </a:t>
            </a:r>
            <a:r>
              <a:rPr lang="en-US" sz="1800" dirty="0" err="1"/>
              <a:t>etc</a:t>
            </a:r>
            <a:r>
              <a:rPr lang="en-US" sz="1800" dirty="0"/>
              <a:t> at the Flag Raising.  Saskatoon as done this with great success!</a:t>
            </a:r>
          </a:p>
          <a:p>
            <a:pPr marL="457200" lvl="1" indent="0">
              <a:buNone/>
            </a:pPr>
            <a:endParaRPr lang="en-US" b="1" dirty="0"/>
          </a:p>
        </p:txBody>
      </p:sp>
      <p:sp>
        <p:nvSpPr>
          <p:cNvPr id="2" name="Content Placeholder 2">
            <a:extLst>
              <a:ext uri="{FF2B5EF4-FFF2-40B4-BE49-F238E27FC236}">
                <a16:creationId xmlns:a16="http://schemas.microsoft.com/office/drawing/2014/main" id="{538A0581-2A29-F8E2-C6B6-8968A37026D6}"/>
              </a:ext>
            </a:extLst>
          </p:cNvPr>
          <p:cNvSpPr txBox="1">
            <a:spLocks/>
          </p:cNvSpPr>
          <p:nvPr/>
        </p:nvSpPr>
        <p:spPr>
          <a:xfrm>
            <a:off x="2171700" y="4661638"/>
            <a:ext cx="8247530" cy="19657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endParaRPr lang="en-US" sz="1800" dirty="0"/>
          </a:p>
        </p:txBody>
      </p:sp>
      <p:grpSp>
        <p:nvGrpSpPr>
          <p:cNvPr id="3" name="Group 2">
            <a:extLst>
              <a:ext uri="{FF2B5EF4-FFF2-40B4-BE49-F238E27FC236}">
                <a16:creationId xmlns:a16="http://schemas.microsoft.com/office/drawing/2014/main" id="{D722328F-C792-9FF5-2F8C-3159A2301256}"/>
              </a:ext>
            </a:extLst>
          </p:cNvPr>
          <p:cNvGrpSpPr/>
          <p:nvPr/>
        </p:nvGrpSpPr>
        <p:grpSpPr>
          <a:xfrm>
            <a:off x="-12700" y="0"/>
            <a:ext cx="704948" cy="6836118"/>
            <a:chOff x="-12700" y="0"/>
            <a:chExt cx="704948" cy="6836118"/>
          </a:xfrm>
        </p:grpSpPr>
        <p:pic>
          <p:nvPicPr>
            <p:cNvPr id="6" name="Picture 5">
              <a:extLst>
                <a:ext uri="{FF2B5EF4-FFF2-40B4-BE49-F238E27FC236}">
                  <a16:creationId xmlns:a16="http://schemas.microsoft.com/office/drawing/2014/main" id="{0101AF81-444E-07A5-C011-59E2056661EE}"/>
                </a:ext>
              </a:extLst>
            </p:cNvPr>
            <p:cNvPicPr>
              <a:picLocks noChangeAspect="1"/>
            </p:cNvPicPr>
            <p:nvPr/>
          </p:nvPicPr>
          <p:blipFill>
            <a:blip r:embed="rId3"/>
            <a:stretch>
              <a:fillRect/>
            </a:stretch>
          </p:blipFill>
          <p:spPr>
            <a:xfrm>
              <a:off x="-12700" y="0"/>
              <a:ext cx="704948" cy="2467319"/>
            </a:xfrm>
            <a:prstGeom prst="rect">
              <a:avLst/>
            </a:prstGeom>
          </p:spPr>
        </p:pic>
        <p:pic>
          <p:nvPicPr>
            <p:cNvPr id="7" name="Picture 6">
              <a:extLst>
                <a:ext uri="{FF2B5EF4-FFF2-40B4-BE49-F238E27FC236}">
                  <a16:creationId xmlns:a16="http://schemas.microsoft.com/office/drawing/2014/main" id="{B5D83917-17D4-1D8F-B2AB-8526A017A36A}"/>
                </a:ext>
              </a:extLst>
            </p:cNvPr>
            <p:cNvPicPr>
              <a:picLocks noChangeAspect="1"/>
            </p:cNvPicPr>
            <p:nvPr/>
          </p:nvPicPr>
          <p:blipFill rotWithShape="1">
            <a:blip r:embed="rId3"/>
            <a:srcRect l="1801" t="3231"/>
            <a:stretch/>
          </p:blipFill>
          <p:spPr>
            <a:xfrm>
              <a:off x="0" y="2224259"/>
              <a:ext cx="692248" cy="2387600"/>
            </a:xfrm>
            <a:prstGeom prst="rect">
              <a:avLst/>
            </a:prstGeom>
          </p:spPr>
        </p:pic>
        <p:pic>
          <p:nvPicPr>
            <p:cNvPr id="8" name="Picture 7">
              <a:extLst>
                <a:ext uri="{FF2B5EF4-FFF2-40B4-BE49-F238E27FC236}">
                  <a16:creationId xmlns:a16="http://schemas.microsoft.com/office/drawing/2014/main" id="{8C78EEAA-EC03-D09F-EC25-38D4F8091786}"/>
                </a:ext>
              </a:extLst>
            </p:cNvPr>
            <p:cNvPicPr>
              <a:picLocks noChangeAspect="1"/>
            </p:cNvPicPr>
            <p:nvPr/>
          </p:nvPicPr>
          <p:blipFill rotWithShape="1">
            <a:blip r:embed="rId3"/>
            <a:srcRect l="1801" t="3231" b="6478"/>
            <a:stretch/>
          </p:blipFill>
          <p:spPr>
            <a:xfrm>
              <a:off x="0" y="4608341"/>
              <a:ext cx="692248" cy="2227777"/>
            </a:xfrm>
            <a:prstGeom prst="rect">
              <a:avLst/>
            </a:prstGeom>
          </p:spPr>
        </p:pic>
      </p:grpSp>
      <p:pic>
        <p:nvPicPr>
          <p:cNvPr id="10" name="Picture 9" descr="A person speaking at a podium">
            <a:extLst>
              <a:ext uri="{FF2B5EF4-FFF2-40B4-BE49-F238E27FC236}">
                <a16:creationId xmlns:a16="http://schemas.microsoft.com/office/drawing/2014/main" id="{EA089C7B-ADA0-8491-1E64-9A8A0355A9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46463" y="3429000"/>
            <a:ext cx="2819965" cy="2819965"/>
          </a:xfrm>
          <a:prstGeom prst="rect">
            <a:avLst/>
          </a:prstGeom>
        </p:spPr>
      </p:pic>
    </p:spTree>
    <p:extLst>
      <p:ext uri="{BB962C8B-B14F-4D97-AF65-F5344CB8AC3E}">
        <p14:creationId xmlns:p14="http://schemas.microsoft.com/office/powerpoint/2010/main" val="1525775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2AA46ED-A2EF-4549-8ABC-2C3C0C0FD3FC}"/>
              </a:ext>
            </a:extLst>
          </p:cNvPr>
          <p:cNvSpPr txBox="1">
            <a:spLocks/>
          </p:cNvSpPr>
          <p:nvPr/>
        </p:nvSpPr>
        <p:spPr>
          <a:xfrm>
            <a:off x="930565" y="151966"/>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Community Imaging</a:t>
            </a:r>
          </a:p>
        </p:txBody>
      </p:sp>
      <p:sp>
        <p:nvSpPr>
          <p:cNvPr id="6" name="Content Placeholder 2">
            <a:extLst>
              <a:ext uri="{FF2B5EF4-FFF2-40B4-BE49-F238E27FC236}">
                <a16:creationId xmlns:a16="http://schemas.microsoft.com/office/drawing/2014/main" id="{C8E5EA41-9678-4AF7-90A7-513E3A39EA15}"/>
              </a:ext>
            </a:extLst>
          </p:cNvPr>
          <p:cNvSpPr txBox="1">
            <a:spLocks/>
          </p:cNvSpPr>
          <p:nvPr/>
        </p:nvSpPr>
        <p:spPr>
          <a:xfrm>
            <a:off x="930565" y="1202170"/>
            <a:ext cx="10515600" cy="160337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err="1"/>
              <a:t>Tshirts</a:t>
            </a:r>
            <a:endParaRPr lang="en-US" b="1" dirty="0"/>
          </a:p>
          <a:p>
            <a:r>
              <a:rPr lang="en-US" b="1" dirty="0"/>
              <a:t>Banners</a:t>
            </a:r>
          </a:p>
          <a:p>
            <a:r>
              <a:rPr lang="en-US" b="1" dirty="0"/>
              <a:t>Flags</a:t>
            </a:r>
          </a:p>
        </p:txBody>
      </p:sp>
      <p:pic>
        <p:nvPicPr>
          <p:cNvPr id="7" name="Picture 6" descr="A picture containing diagram&#10;&#10;Description automatically generated">
            <a:extLst>
              <a:ext uri="{FF2B5EF4-FFF2-40B4-BE49-F238E27FC236}">
                <a16:creationId xmlns:a16="http://schemas.microsoft.com/office/drawing/2014/main" id="{F119224C-8289-48A0-97DD-D32C1F888D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51959" y="1374762"/>
            <a:ext cx="2013527" cy="921327"/>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clothing, person, shirt&#10;&#10;Description automatically generated">
            <a:extLst>
              <a:ext uri="{FF2B5EF4-FFF2-40B4-BE49-F238E27FC236}">
                <a16:creationId xmlns:a16="http://schemas.microsoft.com/office/drawing/2014/main" id="{0DE363A9-733A-4C2A-8647-85FA8A2797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9366" y="1093859"/>
            <a:ext cx="2196311" cy="1819996"/>
          </a:xfrm>
          <a:prstGeom prst="rect">
            <a:avLst/>
          </a:prstGeom>
          <a:ln>
            <a:noFill/>
          </a:ln>
          <a:effectLst>
            <a:softEdge rad="112500"/>
          </a:effectLst>
        </p:spPr>
      </p:pic>
      <p:pic>
        <p:nvPicPr>
          <p:cNvPr id="9" name="Picture 8" descr="A person wearing a white shirt with a logo on it&#10;&#10;Description automatically generated with low confidence">
            <a:extLst>
              <a:ext uri="{FF2B5EF4-FFF2-40B4-BE49-F238E27FC236}">
                <a16:creationId xmlns:a16="http://schemas.microsoft.com/office/drawing/2014/main" id="{0FF7BC1B-8136-40D5-8480-3F8E464E945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5971" y="1093859"/>
            <a:ext cx="2292908" cy="1819996"/>
          </a:xfrm>
          <a:prstGeom prst="rect">
            <a:avLst/>
          </a:prstGeom>
          <a:ln>
            <a:noFill/>
          </a:ln>
          <a:effectLst>
            <a:softEdge rad="112500"/>
          </a:effectLst>
        </p:spPr>
      </p:pic>
      <p:sp>
        <p:nvSpPr>
          <p:cNvPr id="14" name="Title 1">
            <a:extLst>
              <a:ext uri="{FF2B5EF4-FFF2-40B4-BE49-F238E27FC236}">
                <a16:creationId xmlns:a16="http://schemas.microsoft.com/office/drawing/2014/main" id="{FA7C1BB9-246D-4D9B-B12A-F9037563B520}"/>
              </a:ext>
            </a:extLst>
          </p:cNvPr>
          <p:cNvSpPr txBox="1">
            <a:spLocks/>
          </p:cNvSpPr>
          <p:nvPr/>
        </p:nvSpPr>
        <p:spPr>
          <a:xfrm>
            <a:off x="930565" y="3855748"/>
            <a:ext cx="10515600" cy="67909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0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Partner Cross Promotions (WCF)</a:t>
            </a:r>
          </a:p>
        </p:txBody>
      </p:sp>
      <p:sp>
        <p:nvSpPr>
          <p:cNvPr id="15" name="Content Placeholder 2">
            <a:extLst>
              <a:ext uri="{FF2B5EF4-FFF2-40B4-BE49-F238E27FC236}">
                <a16:creationId xmlns:a16="http://schemas.microsoft.com/office/drawing/2014/main" id="{9FAC1334-004A-4A86-A630-70426FDAE155}"/>
              </a:ext>
            </a:extLst>
          </p:cNvPr>
          <p:cNvSpPr txBox="1">
            <a:spLocks/>
          </p:cNvSpPr>
          <p:nvPr/>
        </p:nvSpPr>
        <p:spPr>
          <a:xfrm>
            <a:off x="930565" y="4510809"/>
            <a:ext cx="10515600" cy="160337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Alberta Diabetes Foundation (Annual Funding Announcements, #’s)</a:t>
            </a:r>
          </a:p>
          <a:p>
            <a:r>
              <a:rPr lang="en-US" b="1" dirty="0"/>
              <a:t>DRIFCan (Social Media with #’s)</a:t>
            </a:r>
          </a:p>
          <a:p>
            <a:r>
              <a:rPr lang="en-US" b="1" dirty="0"/>
              <a:t>JDRF  (Social Media with #’s)</a:t>
            </a:r>
          </a:p>
          <a:p>
            <a:r>
              <a:rPr lang="en-US" b="1" dirty="0"/>
              <a:t>Other Relevant Community Partnerships</a:t>
            </a:r>
          </a:p>
        </p:txBody>
      </p:sp>
      <p:sp>
        <p:nvSpPr>
          <p:cNvPr id="2" name="TextBox 1">
            <a:extLst>
              <a:ext uri="{FF2B5EF4-FFF2-40B4-BE49-F238E27FC236}">
                <a16:creationId xmlns:a16="http://schemas.microsoft.com/office/drawing/2014/main" id="{051EBB5B-E006-AF69-07CE-6283DAE6F10A}"/>
              </a:ext>
            </a:extLst>
          </p:cNvPr>
          <p:cNvSpPr txBox="1"/>
          <p:nvPr/>
        </p:nvSpPr>
        <p:spPr>
          <a:xfrm>
            <a:off x="3733800" y="2349845"/>
            <a:ext cx="1831686" cy="369332"/>
          </a:xfrm>
          <a:prstGeom prst="rect">
            <a:avLst/>
          </a:prstGeom>
          <a:noFill/>
        </p:spPr>
        <p:txBody>
          <a:bodyPr wrap="square" rtlCol="0">
            <a:spAutoFit/>
          </a:bodyPr>
          <a:lstStyle/>
          <a:p>
            <a:r>
              <a:rPr lang="en-US" i="1" dirty="0"/>
              <a:t>Sample Banner </a:t>
            </a:r>
          </a:p>
        </p:txBody>
      </p:sp>
      <p:sp>
        <p:nvSpPr>
          <p:cNvPr id="3" name="TextBox 2">
            <a:extLst>
              <a:ext uri="{FF2B5EF4-FFF2-40B4-BE49-F238E27FC236}">
                <a16:creationId xmlns:a16="http://schemas.microsoft.com/office/drawing/2014/main" id="{56665757-F3AC-EB55-3576-289EDA42073E}"/>
              </a:ext>
            </a:extLst>
          </p:cNvPr>
          <p:cNvSpPr txBox="1"/>
          <p:nvPr/>
        </p:nvSpPr>
        <p:spPr>
          <a:xfrm>
            <a:off x="8243522" y="2822050"/>
            <a:ext cx="2748327" cy="369332"/>
          </a:xfrm>
          <a:prstGeom prst="rect">
            <a:avLst/>
          </a:prstGeom>
          <a:noFill/>
        </p:spPr>
        <p:txBody>
          <a:bodyPr wrap="square" rtlCol="0">
            <a:spAutoFit/>
          </a:bodyPr>
          <a:lstStyle/>
          <a:p>
            <a:r>
              <a:rPr lang="en-US" i="1" dirty="0"/>
              <a:t>Sample Shirt form 2021 </a:t>
            </a:r>
          </a:p>
        </p:txBody>
      </p:sp>
      <p:grpSp>
        <p:nvGrpSpPr>
          <p:cNvPr id="4" name="Group 3">
            <a:extLst>
              <a:ext uri="{FF2B5EF4-FFF2-40B4-BE49-F238E27FC236}">
                <a16:creationId xmlns:a16="http://schemas.microsoft.com/office/drawing/2014/main" id="{D561CEE1-6FB0-149C-C19D-5E9EBBF5A92C}"/>
              </a:ext>
            </a:extLst>
          </p:cNvPr>
          <p:cNvGrpSpPr/>
          <p:nvPr/>
        </p:nvGrpSpPr>
        <p:grpSpPr>
          <a:xfrm>
            <a:off x="-12700" y="0"/>
            <a:ext cx="704948" cy="6836118"/>
            <a:chOff x="-12700" y="0"/>
            <a:chExt cx="704948" cy="6836118"/>
          </a:xfrm>
        </p:grpSpPr>
        <p:pic>
          <p:nvPicPr>
            <p:cNvPr id="10" name="Picture 9">
              <a:extLst>
                <a:ext uri="{FF2B5EF4-FFF2-40B4-BE49-F238E27FC236}">
                  <a16:creationId xmlns:a16="http://schemas.microsoft.com/office/drawing/2014/main" id="{E24C54C6-E089-D441-9398-5419EE205A26}"/>
                </a:ext>
              </a:extLst>
            </p:cNvPr>
            <p:cNvPicPr>
              <a:picLocks noChangeAspect="1"/>
            </p:cNvPicPr>
            <p:nvPr/>
          </p:nvPicPr>
          <p:blipFill>
            <a:blip r:embed="rId6"/>
            <a:stretch>
              <a:fillRect/>
            </a:stretch>
          </p:blipFill>
          <p:spPr>
            <a:xfrm>
              <a:off x="-12700" y="0"/>
              <a:ext cx="704948" cy="2467319"/>
            </a:xfrm>
            <a:prstGeom prst="rect">
              <a:avLst/>
            </a:prstGeom>
          </p:spPr>
        </p:pic>
        <p:pic>
          <p:nvPicPr>
            <p:cNvPr id="11" name="Picture 10">
              <a:extLst>
                <a:ext uri="{FF2B5EF4-FFF2-40B4-BE49-F238E27FC236}">
                  <a16:creationId xmlns:a16="http://schemas.microsoft.com/office/drawing/2014/main" id="{AF950723-53B3-9277-4CAD-ACC81276DFA1}"/>
                </a:ext>
              </a:extLst>
            </p:cNvPr>
            <p:cNvPicPr>
              <a:picLocks noChangeAspect="1"/>
            </p:cNvPicPr>
            <p:nvPr/>
          </p:nvPicPr>
          <p:blipFill rotWithShape="1">
            <a:blip r:embed="rId6"/>
            <a:srcRect l="1801" t="3231"/>
            <a:stretch/>
          </p:blipFill>
          <p:spPr>
            <a:xfrm>
              <a:off x="0" y="2224259"/>
              <a:ext cx="692248" cy="2387600"/>
            </a:xfrm>
            <a:prstGeom prst="rect">
              <a:avLst/>
            </a:prstGeom>
          </p:spPr>
        </p:pic>
        <p:pic>
          <p:nvPicPr>
            <p:cNvPr id="12" name="Picture 11">
              <a:extLst>
                <a:ext uri="{FF2B5EF4-FFF2-40B4-BE49-F238E27FC236}">
                  <a16:creationId xmlns:a16="http://schemas.microsoft.com/office/drawing/2014/main" id="{1D176F5A-F4A2-EC61-212D-44E474128B5D}"/>
                </a:ext>
              </a:extLst>
            </p:cNvPr>
            <p:cNvPicPr>
              <a:picLocks noChangeAspect="1"/>
            </p:cNvPicPr>
            <p:nvPr/>
          </p:nvPicPr>
          <p:blipFill rotWithShape="1">
            <a:blip r:embed="rId6"/>
            <a:srcRect l="1801" t="3231" b="6478"/>
            <a:stretch/>
          </p:blipFill>
          <p:spPr>
            <a:xfrm>
              <a:off x="0" y="4608341"/>
              <a:ext cx="692248" cy="2227777"/>
            </a:xfrm>
            <a:prstGeom prst="rect">
              <a:avLst/>
            </a:prstGeom>
          </p:spPr>
        </p:pic>
      </p:grpSp>
    </p:spTree>
    <p:extLst>
      <p:ext uri="{BB962C8B-B14F-4D97-AF65-F5344CB8AC3E}">
        <p14:creationId xmlns:p14="http://schemas.microsoft.com/office/powerpoint/2010/main" val="59425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FAC66E-3928-4586-8E6E-99DB9C4E13D6}"/>
              </a:ext>
            </a:extLst>
          </p:cNvPr>
          <p:cNvSpPr>
            <a:spLocks noGrp="1"/>
          </p:cNvSpPr>
          <p:nvPr>
            <p:ph type="title"/>
          </p:nvPr>
        </p:nvSpPr>
        <p:spPr>
          <a:xfrm>
            <a:off x="1066800" y="365125"/>
            <a:ext cx="10515600" cy="1325563"/>
          </a:xfrm>
        </p:spPr>
        <p:txBody>
          <a:bodyPr/>
          <a:lstStyle/>
          <a:p>
            <a:r>
              <a:rPr lang="en-US" sz="30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SAMPLE COMMUNITY ACTIVITY (Done annually by ECC)</a:t>
            </a:r>
          </a:p>
        </p:txBody>
      </p:sp>
      <p:sp>
        <p:nvSpPr>
          <p:cNvPr id="4" name="TextBox 3">
            <a:extLst>
              <a:ext uri="{FF2B5EF4-FFF2-40B4-BE49-F238E27FC236}">
                <a16:creationId xmlns:a16="http://schemas.microsoft.com/office/drawing/2014/main" id="{49E2A66B-BDAA-436D-BE21-4E712251FF68}"/>
              </a:ext>
            </a:extLst>
          </p:cNvPr>
          <p:cNvSpPr txBox="1"/>
          <p:nvPr/>
        </p:nvSpPr>
        <p:spPr>
          <a:xfrm>
            <a:off x="1066800" y="1411234"/>
            <a:ext cx="5514109" cy="4801314"/>
          </a:xfrm>
          <a:prstGeom prst="rect">
            <a:avLst/>
          </a:prstGeom>
          <a:noFill/>
        </p:spPr>
        <p:txBody>
          <a:bodyPr wrap="square" rtlCol="0">
            <a:spAutoFit/>
          </a:bodyPr>
          <a:lstStyle/>
          <a:p>
            <a:r>
              <a:rPr lang="en-US" dirty="0"/>
              <a:t>The Edmonton Cosmopolitan Club struck a committee to consider COSMO DAY and how we could have a presence in the community in some way respecting COVID-19 protocols back in 2020.</a:t>
            </a:r>
          </a:p>
          <a:p>
            <a:endParaRPr lang="en-US" dirty="0"/>
          </a:p>
          <a:p>
            <a:r>
              <a:rPr lang="en-US" dirty="0"/>
              <a:t>A lot of discussion and brainstorming brought us to a city wide “photo bombing” team activity.  The Cttee identified a number of locations that held importance to the club.  Either because they were icons of our city or because the club is involved with the local organization.  All club members who feel comfortable to participate will receive COSMO DAY </a:t>
            </a:r>
            <a:r>
              <a:rPr lang="en-US" dirty="0" err="1"/>
              <a:t>Tshirts</a:t>
            </a:r>
            <a:r>
              <a:rPr lang="en-US" dirty="0"/>
              <a:t>.  They will wear these </a:t>
            </a:r>
            <a:r>
              <a:rPr lang="en-US" dirty="0" err="1"/>
              <a:t>tshirts</a:t>
            </a:r>
            <a:r>
              <a:rPr lang="en-US" dirty="0"/>
              <a:t> on that day as we travel around the city to these important locations.  We will take a picture of the club members in their </a:t>
            </a:r>
            <a:r>
              <a:rPr lang="en-US" dirty="0" err="1"/>
              <a:t>tshirts</a:t>
            </a:r>
            <a:r>
              <a:rPr lang="en-US" dirty="0"/>
              <a:t> holding our Cosmo Day Banner.  A Cosmo Day Tag will be added to the image, and it will be released on social media….”Where will they be next?”</a:t>
            </a:r>
          </a:p>
        </p:txBody>
      </p:sp>
      <p:pic>
        <p:nvPicPr>
          <p:cNvPr id="6" name="Picture 5" descr="Graphical user interface, application, website&#10;&#10;Description automatically generated">
            <a:extLst>
              <a:ext uri="{FF2B5EF4-FFF2-40B4-BE49-F238E27FC236}">
                <a16:creationId xmlns:a16="http://schemas.microsoft.com/office/drawing/2014/main" id="{3794D08C-E6C8-45E1-9E01-2786FFBFD2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99219" y="2685509"/>
            <a:ext cx="4064000" cy="3073400"/>
          </a:xfrm>
          <a:prstGeom prst="rect">
            <a:avLst/>
          </a:prstGeom>
        </p:spPr>
      </p:pic>
      <p:sp>
        <p:nvSpPr>
          <p:cNvPr id="7" name="TextBox 6">
            <a:extLst>
              <a:ext uri="{FF2B5EF4-FFF2-40B4-BE49-F238E27FC236}">
                <a16:creationId xmlns:a16="http://schemas.microsoft.com/office/drawing/2014/main" id="{D7E14BDC-3E0E-4BAF-B275-27C7879DB609}"/>
              </a:ext>
            </a:extLst>
          </p:cNvPr>
          <p:cNvSpPr txBox="1"/>
          <p:nvPr/>
        </p:nvSpPr>
        <p:spPr>
          <a:xfrm>
            <a:off x="7599219" y="5758909"/>
            <a:ext cx="3010829" cy="276999"/>
          </a:xfrm>
          <a:prstGeom prst="rect">
            <a:avLst/>
          </a:prstGeom>
          <a:noFill/>
        </p:spPr>
        <p:txBody>
          <a:bodyPr wrap="square" rtlCol="0">
            <a:spAutoFit/>
          </a:bodyPr>
          <a:lstStyle/>
          <a:p>
            <a:r>
              <a:rPr lang="en-US" sz="1200" i="1" dirty="0"/>
              <a:t>SAMPLE SHOT</a:t>
            </a:r>
          </a:p>
        </p:txBody>
      </p:sp>
      <p:sp>
        <p:nvSpPr>
          <p:cNvPr id="8" name="TextBox 7">
            <a:extLst>
              <a:ext uri="{FF2B5EF4-FFF2-40B4-BE49-F238E27FC236}">
                <a16:creationId xmlns:a16="http://schemas.microsoft.com/office/drawing/2014/main" id="{8BE4221A-97F4-4F22-A24D-2A7461CC412F}"/>
              </a:ext>
            </a:extLst>
          </p:cNvPr>
          <p:cNvSpPr txBox="1"/>
          <p:nvPr/>
        </p:nvSpPr>
        <p:spPr>
          <a:xfrm>
            <a:off x="7733202" y="1575288"/>
            <a:ext cx="3796034" cy="954107"/>
          </a:xfrm>
          <a:prstGeom prst="rect">
            <a:avLst/>
          </a:prstGeom>
          <a:noFill/>
        </p:spPr>
        <p:txBody>
          <a:bodyPr wrap="square" rtlCol="0">
            <a:spAutoFit/>
          </a:bodyPr>
          <a:lstStyle/>
          <a:p>
            <a:r>
              <a:rPr lang="en-US" sz="1400" dirty="0"/>
              <a:t>Images will be accompanied by the hashtags.  By clicking on a hashtag, you move to a list of all posts using that same tag, regardless of who posted it.</a:t>
            </a:r>
          </a:p>
        </p:txBody>
      </p:sp>
      <p:grpSp>
        <p:nvGrpSpPr>
          <p:cNvPr id="3" name="Group 2">
            <a:extLst>
              <a:ext uri="{FF2B5EF4-FFF2-40B4-BE49-F238E27FC236}">
                <a16:creationId xmlns:a16="http://schemas.microsoft.com/office/drawing/2014/main" id="{6A2937B9-FE35-4312-6029-74A1AB5D446E}"/>
              </a:ext>
            </a:extLst>
          </p:cNvPr>
          <p:cNvGrpSpPr/>
          <p:nvPr/>
        </p:nvGrpSpPr>
        <p:grpSpPr>
          <a:xfrm>
            <a:off x="-12700" y="0"/>
            <a:ext cx="704948" cy="6836118"/>
            <a:chOff x="-12700" y="0"/>
            <a:chExt cx="704948" cy="6836118"/>
          </a:xfrm>
        </p:grpSpPr>
        <p:pic>
          <p:nvPicPr>
            <p:cNvPr id="5" name="Picture 4">
              <a:extLst>
                <a:ext uri="{FF2B5EF4-FFF2-40B4-BE49-F238E27FC236}">
                  <a16:creationId xmlns:a16="http://schemas.microsoft.com/office/drawing/2014/main" id="{93D6C12B-4065-FE2D-AA02-047FF076B1D0}"/>
                </a:ext>
              </a:extLst>
            </p:cNvPr>
            <p:cNvPicPr>
              <a:picLocks noChangeAspect="1"/>
            </p:cNvPicPr>
            <p:nvPr/>
          </p:nvPicPr>
          <p:blipFill>
            <a:blip r:embed="rId4"/>
            <a:stretch>
              <a:fillRect/>
            </a:stretch>
          </p:blipFill>
          <p:spPr>
            <a:xfrm>
              <a:off x="-12700" y="0"/>
              <a:ext cx="704948" cy="2467319"/>
            </a:xfrm>
            <a:prstGeom prst="rect">
              <a:avLst/>
            </a:prstGeom>
          </p:spPr>
        </p:pic>
        <p:pic>
          <p:nvPicPr>
            <p:cNvPr id="9" name="Picture 8">
              <a:extLst>
                <a:ext uri="{FF2B5EF4-FFF2-40B4-BE49-F238E27FC236}">
                  <a16:creationId xmlns:a16="http://schemas.microsoft.com/office/drawing/2014/main" id="{BA5806E9-EDC3-3B89-3BDD-1B7B44D8C2BA}"/>
                </a:ext>
              </a:extLst>
            </p:cNvPr>
            <p:cNvPicPr>
              <a:picLocks noChangeAspect="1"/>
            </p:cNvPicPr>
            <p:nvPr/>
          </p:nvPicPr>
          <p:blipFill rotWithShape="1">
            <a:blip r:embed="rId4"/>
            <a:srcRect l="1801" t="3231"/>
            <a:stretch/>
          </p:blipFill>
          <p:spPr>
            <a:xfrm>
              <a:off x="0" y="2224259"/>
              <a:ext cx="692248" cy="2387600"/>
            </a:xfrm>
            <a:prstGeom prst="rect">
              <a:avLst/>
            </a:prstGeom>
          </p:spPr>
        </p:pic>
        <p:pic>
          <p:nvPicPr>
            <p:cNvPr id="10" name="Picture 9">
              <a:extLst>
                <a:ext uri="{FF2B5EF4-FFF2-40B4-BE49-F238E27FC236}">
                  <a16:creationId xmlns:a16="http://schemas.microsoft.com/office/drawing/2014/main" id="{099515C4-512A-1048-C98B-CEB97EFEC607}"/>
                </a:ext>
              </a:extLst>
            </p:cNvPr>
            <p:cNvPicPr>
              <a:picLocks noChangeAspect="1"/>
            </p:cNvPicPr>
            <p:nvPr/>
          </p:nvPicPr>
          <p:blipFill rotWithShape="1">
            <a:blip r:embed="rId4"/>
            <a:srcRect l="1801" t="3231" b="6478"/>
            <a:stretch/>
          </p:blipFill>
          <p:spPr>
            <a:xfrm>
              <a:off x="0" y="4608341"/>
              <a:ext cx="692248" cy="2227777"/>
            </a:xfrm>
            <a:prstGeom prst="rect">
              <a:avLst/>
            </a:prstGeom>
          </p:spPr>
        </p:pic>
      </p:grpSp>
    </p:spTree>
    <p:extLst>
      <p:ext uri="{BB962C8B-B14F-4D97-AF65-F5344CB8AC3E}">
        <p14:creationId xmlns:p14="http://schemas.microsoft.com/office/powerpoint/2010/main" val="1100369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A01CB-9BB0-48EF-830F-C5B242BF8000}"/>
              </a:ext>
            </a:extLst>
          </p:cNvPr>
          <p:cNvSpPr>
            <a:spLocks noGrp="1"/>
          </p:cNvSpPr>
          <p:nvPr>
            <p:ph type="title"/>
          </p:nvPr>
        </p:nvSpPr>
        <p:spPr>
          <a:xfrm>
            <a:off x="1123950" y="365125"/>
            <a:ext cx="10515600" cy="1325563"/>
          </a:xfrm>
        </p:spPr>
        <p:txBody>
          <a:bodyPr>
            <a:normAutofit/>
          </a:bodyPr>
          <a:lstStyle/>
          <a:p>
            <a:r>
              <a:rPr lang="en-US" sz="30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COSMOPOLITAN INTERNATIONAL GRAPHIC STANDARDS</a:t>
            </a:r>
          </a:p>
        </p:txBody>
      </p:sp>
      <p:sp>
        <p:nvSpPr>
          <p:cNvPr id="3" name="Content Placeholder 2">
            <a:extLst>
              <a:ext uri="{FF2B5EF4-FFF2-40B4-BE49-F238E27FC236}">
                <a16:creationId xmlns:a16="http://schemas.microsoft.com/office/drawing/2014/main" id="{0F2D4CBA-E1DC-4884-8742-CC3460DBF1A8}"/>
              </a:ext>
            </a:extLst>
          </p:cNvPr>
          <p:cNvSpPr>
            <a:spLocks noGrp="1"/>
          </p:cNvSpPr>
          <p:nvPr>
            <p:ph idx="1"/>
          </p:nvPr>
        </p:nvSpPr>
        <p:spPr>
          <a:xfrm>
            <a:off x="1123950" y="1825625"/>
            <a:ext cx="10515600" cy="4351338"/>
          </a:xfrm>
        </p:spPr>
        <p:txBody>
          <a:bodyPr>
            <a:normAutofit/>
          </a:bodyPr>
          <a:lstStyle/>
          <a:p>
            <a:r>
              <a:rPr lang="en-US" sz="1800" dirty="0"/>
              <a:t>Signature Color Pantone Matching System (PMS) is a popular color matching system used by the printing industry to print spot colors. Most applications that support color printing allow you to specify colors by indicating the Pantone name or number. This assures that you get the right color when the file is printed, even though the color may not look right when displayed on your monitor. The following are specified Pantone colors for the Cosmopolitan Logo. </a:t>
            </a:r>
          </a:p>
          <a:p>
            <a:pPr lvl="3"/>
            <a:r>
              <a:rPr lang="en-US" sz="2000" dirty="0"/>
              <a:t>PMS 117C (gold) </a:t>
            </a:r>
          </a:p>
          <a:p>
            <a:pPr lvl="3"/>
            <a:r>
              <a:rPr lang="en-US" sz="2000" dirty="0"/>
              <a:t>PMS 2685C (purple) </a:t>
            </a:r>
          </a:p>
          <a:p>
            <a:r>
              <a:rPr lang="en-US" sz="1800" dirty="0"/>
              <a:t>RGB is another method of defining colors. Basically, it refers to the percentage of red, green and blue found within an individual color. This is an electronic color system resulting in colors such as those seen on a computer monitor and is based on light. The following are the specified RGB colors for the Cosmopolitan Logo. </a:t>
            </a:r>
          </a:p>
          <a:p>
            <a:pPr lvl="3"/>
            <a:r>
              <a:rPr lang="en-US" sz="2000" dirty="0"/>
              <a:t>R255 G214 B0 (gold) </a:t>
            </a:r>
          </a:p>
          <a:p>
            <a:pPr lvl="3"/>
            <a:r>
              <a:rPr lang="en-US" sz="2000" dirty="0"/>
              <a:t>R142 G0 B255 (purple) </a:t>
            </a:r>
          </a:p>
        </p:txBody>
      </p:sp>
      <p:grpSp>
        <p:nvGrpSpPr>
          <p:cNvPr id="4" name="Group 3">
            <a:extLst>
              <a:ext uri="{FF2B5EF4-FFF2-40B4-BE49-F238E27FC236}">
                <a16:creationId xmlns:a16="http://schemas.microsoft.com/office/drawing/2014/main" id="{0B9B6E3F-196E-42BA-3906-95ED257D31A8}"/>
              </a:ext>
            </a:extLst>
          </p:cNvPr>
          <p:cNvGrpSpPr/>
          <p:nvPr/>
        </p:nvGrpSpPr>
        <p:grpSpPr>
          <a:xfrm>
            <a:off x="-12700" y="0"/>
            <a:ext cx="704948" cy="6836118"/>
            <a:chOff x="-12700" y="0"/>
            <a:chExt cx="704948" cy="6836118"/>
          </a:xfrm>
        </p:grpSpPr>
        <p:pic>
          <p:nvPicPr>
            <p:cNvPr id="5" name="Picture 4">
              <a:extLst>
                <a:ext uri="{FF2B5EF4-FFF2-40B4-BE49-F238E27FC236}">
                  <a16:creationId xmlns:a16="http://schemas.microsoft.com/office/drawing/2014/main" id="{EA228BAD-21AE-8B68-E62A-7E98CC728200}"/>
                </a:ext>
              </a:extLst>
            </p:cNvPr>
            <p:cNvPicPr>
              <a:picLocks noChangeAspect="1"/>
            </p:cNvPicPr>
            <p:nvPr/>
          </p:nvPicPr>
          <p:blipFill>
            <a:blip r:embed="rId3"/>
            <a:stretch>
              <a:fillRect/>
            </a:stretch>
          </p:blipFill>
          <p:spPr>
            <a:xfrm>
              <a:off x="-12700" y="0"/>
              <a:ext cx="704948" cy="2467319"/>
            </a:xfrm>
            <a:prstGeom prst="rect">
              <a:avLst/>
            </a:prstGeom>
          </p:spPr>
        </p:pic>
        <p:pic>
          <p:nvPicPr>
            <p:cNvPr id="6" name="Picture 5">
              <a:extLst>
                <a:ext uri="{FF2B5EF4-FFF2-40B4-BE49-F238E27FC236}">
                  <a16:creationId xmlns:a16="http://schemas.microsoft.com/office/drawing/2014/main" id="{B0D73C6B-20DD-2BA5-BA55-524E562AF607}"/>
                </a:ext>
              </a:extLst>
            </p:cNvPr>
            <p:cNvPicPr>
              <a:picLocks noChangeAspect="1"/>
            </p:cNvPicPr>
            <p:nvPr/>
          </p:nvPicPr>
          <p:blipFill rotWithShape="1">
            <a:blip r:embed="rId3"/>
            <a:srcRect l="1801" t="3231"/>
            <a:stretch/>
          </p:blipFill>
          <p:spPr>
            <a:xfrm>
              <a:off x="0" y="2224259"/>
              <a:ext cx="692248" cy="2387600"/>
            </a:xfrm>
            <a:prstGeom prst="rect">
              <a:avLst/>
            </a:prstGeom>
          </p:spPr>
        </p:pic>
        <p:pic>
          <p:nvPicPr>
            <p:cNvPr id="7" name="Picture 6">
              <a:extLst>
                <a:ext uri="{FF2B5EF4-FFF2-40B4-BE49-F238E27FC236}">
                  <a16:creationId xmlns:a16="http://schemas.microsoft.com/office/drawing/2014/main" id="{9FF35ED3-8E7A-A3B2-C1D6-8BDDBE7D7B18}"/>
                </a:ext>
              </a:extLst>
            </p:cNvPr>
            <p:cNvPicPr>
              <a:picLocks noChangeAspect="1"/>
            </p:cNvPicPr>
            <p:nvPr/>
          </p:nvPicPr>
          <p:blipFill rotWithShape="1">
            <a:blip r:embed="rId3"/>
            <a:srcRect l="1801" t="3231" b="6478"/>
            <a:stretch/>
          </p:blipFill>
          <p:spPr>
            <a:xfrm>
              <a:off x="0" y="4608341"/>
              <a:ext cx="692248" cy="2227777"/>
            </a:xfrm>
            <a:prstGeom prst="rect">
              <a:avLst/>
            </a:prstGeom>
          </p:spPr>
        </p:pic>
      </p:grpSp>
    </p:spTree>
    <p:extLst>
      <p:ext uri="{BB962C8B-B14F-4D97-AF65-F5344CB8AC3E}">
        <p14:creationId xmlns:p14="http://schemas.microsoft.com/office/powerpoint/2010/main" val="3785237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E190E-D927-8C03-4DCB-6D72CEF1D319}"/>
              </a:ext>
            </a:extLst>
          </p:cNvPr>
          <p:cNvSpPr>
            <a:spLocks noGrp="1"/>
          </p:cNvSpPr>
          <p:nvPr>
            <p:ph type="title"/>
          </p:nvPr>
        </p:nvSpPr>
        <p:spPr>
          <a:xfrm>
            <a:off x="1219200" y="365125"/>
            <a:ext cx="10515600" cy="1325563"/>
          </a:xfrm>
        </p:spPr>
        <p:txBody>
          <a:bodyPr/>
          <a:lstStyle/>
          <a:p>
            <a:r>
              <a:rPr lang="en-US"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Funding:</a:t>
            </a:r>
          </a:p>
        </p:txBody>
      </p:sp>
      <p:sp>
        <p:nvSpPr>
          <p:cNvPr id="3" name="Content Placeholder 2">
            <a:extLst>
              <a:ext uri="{FF2B5EF4-FFF2-40B4-BE49-F238E27FC236}">
                <a16:creationId xmlns:a16="http://schemas.microsoft.com/office/drawing/2014/main" id="{34E37449-B107-0EB8-73BE-7EA66EEC7C7D}"/>
              </a:ext>
            </a:extLst>
          </p:cNvPr>
          <p:cNvSpPr>
            <a:spLocks noGrp="1"/>
          </p:cNvSpPr>
          <p:nvPr>
            <p:ph idx="1"/>
          </p:nvPr>
        </p:nvSpPr>
        <p:spPr>
          <a:xfrm>
            <a:off x="1219200" y="2057038"/>
            <a:ext cx="10515600" cy="4802187"/>
          </a:xfrm>
        </p:spPr>
        <p:txBody>
          <a:bodyPr>
            <a:normAutofit/>
          </a:bodyPr>
          <a:lstStyle/>
          <a:p>
            <a:r>
              <a:rPr lang="en-US" sz="2400" dirty="0"/>
              <a:t>WCF currently has funding for clubs to support their Cosmo Day activities. (Up to $500.00)</a:t>
            </a:r>
          </a:p>
          <a:p>
            <a:pPr marL="0" indent="0">
              <a:buNone/>
            </a:pPr>
            <a:endParaRPr lang="en-US" sz="2400" dirty="0"/>
          </a:p>
          <a:p>
            <a:r>
              <a:rPr lang="en-US" sz="2400" dirty="0"/>
              <a:t>To access these funds, clubs should submit a budget outlining their proposed use of funds and email it to the WCF Treasurer.  This should happen very early in the year; the current process actually requests a 60-day notice.  </a:t>
            </a:r>
          </a:p>
          <a:p>
            <a:pPr marL="0" indent="0">
              <a:buNone/>
            </a:pPr>
            <a:endParaRPr lang="en-US" sz="2400" dirty="0"/>
          </a:p>
          <a:p>
            <a:r>
              <a:rPr lang="en-US" sz="2400" dirty="0"/>
              <a:t>Once funding is approved, you will submit your expenses in line with what was approved after you have completed your Cosmo Day activities, and the Club will be reimbursed pursuant to the Bylaws and Procedures of WCF-CI.</a:t>
            </a:r>
          </a:p>
        </p:txBody>
      </p:sp>
      <p:grpSp>
        <p:nvGrpSpPr>
          <p:cNvPr id="4" name="Group 3">
            <a:extLst>
              <a:ext uri="{FF2B5EF4-FFF2-40B4-BE49-F238E27FC236}">
                <a16:creationId xmlns:a16="http://schemas.microsoft.com/office/drawing/2014/main" id="{139AAC56-CB87-C774-0C09-A1B1E279F547}"/>
              </a:ext>
            </a:extLst>
          </p:cNvPr>
          <p:cNvGrpSpPr/>
          <p:nvPr/>
        </p:nvGrpSpPr>
        <p:grpSpPr>
          <a:xfrm>
            <a:off x="-12700" y="0"/>
            <a:ext cx="704948" cy="6836118"/>
            <a:chOff x="-12700" y="0"/>
            <a:chExt cx="704948" cy="6836118"/>
          </a:xfrm>
        </p:grpSpPr>
        <p:pic>
          <p:nvPicPr>
            <p:cNvPr id="5" name="Picture 4">
              <a:extLst>
                <a:ext uri="{FF2B5EF4-FFF2-40B4-BE49-F238E27FC236}">
                  <a16:creationId xmlns:a16="http://schemas.microsoft.com/office/drawing/2014/main" id="{5DB7340E-94C7-D1FD-1F2A-9A1523D49EC3}"/>
                </a:ext>
              </a:extLst>
            </p:cNvPr>
            <p:cNvPicPr>
              <a:picLocks noChangeAspect="1"/>
            </p:cNvPicPr>
            <p:nvPr/>
          </p:nvPicPr>
          <p:blipFill>
            <a:blip r:embed="rId3"/>
            <a:stretch>
              <a:fillRect/>
            </a:stretch>
          </p:blipFill>
          <p:spPr>
            <a:xfrm>
              <a:off x="-12700" y="0"/>
              <a:ext cx="704948" cy="2467319"/>
            </a:xfrm>
            <a:prstGeom prst="rect">
              <a:avLst/>
            </a:prstGeom>
          </p:spPr>
        </p:pic>
        <p:pic>
          <p:nvPicPr>
            <p:cNvPr id="6" name="Picture 5">
              <a:extLst>
                <a:ext uri="{FF2B5EF4-FFF2-40B4-BE49-F238E27FC236}">
                  <a16:creationId xmlns:a16="http://schemas.microsoft.com/office/drawing/2014/main" id="{E8AFF6E7-BD84-67EF-54CD-472BFC19F93D}"/>
                </a:ext>
              </a:extLst>
            </p:cNvPr>
            <p:cNvPicPr>
              <a:picLocks noChangeAspect="1"/>
            </p:cNvPicPr>
            <p:nvPr/>
          </p:nvPicPr>
          <p:blipFill rotWithShape="1">
            <a:blip r:embed="rId3"/>
            <a:srcRect l="1801" t="3231"/>
            <a:stretch/>
          </p:blipFill>
          <p:spPr>
            <a:xfrm>
              <a:off x="0" y="2224259"/>
              <a:ext cx="692248" cy="2387600"/>
            </a:xfrm>
            <a:prstGeom prst="rect">
              <a:avLst/>
            </a:prstGeom>
          </p:spPr>
        </p:pic>
        <p:pic>
          <p:nvPicPr>
            <p:cNvPr id="7" name="Picture 6">
              <a:extLst>
                <a:ext uri="{FF2B5EF4-FFF2-40B4-BE49-F238E27FC236}">
                  <a16:creationId xmlns:a16="http://schemas.microsoft.com/office/drawing/2014/main" id="{AA232C74-D388-ACC4-5DF4-D854C2538B05}"/>
                </a:ext>
              </a:extLst>
            </p:cNvPr>
            <p:cNvPicPr>
              <a:picLocks noChangeAspect="1"/>
            </p:cNvPicPr>
            <p:nvPr/>
          </p:nvPicPr>
          <p:blipFill rotWithShape="1">
            <a:blip r:embed="rId3"/>
            <a:srcRect l="1801" t="3231" b="6478"/>
            <a:stretch/>
          </p:blipFill>
          <p:spPr>
            <a:xfrm>
              <a:off x="0" y="4608341"/>
              <a:ext cx="692248" cy="2227777"/>
            </a:xfrm>
            <a:prstGeom prst="rect">
              <a:avLst/>
            </a:prstGeom>
          </p:spPr>
        </p:pic>
      </p:grpSp>
    </p:spTree>
    <p:extLst>
      <p:ext uri="{BB962C8B-B14F-4D97-AF65-F5344CB8AC3E}">
        <p14:creationId xmlns:p14="http://schemas.microsoft.com/office/powerpoint/2010/main" val="34411427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urple circle with a person holding a magnifying glass&#10;&#10;Description automatically generated">
            <a:extLst>
              <a:ext uri="{FF2B5EF4-FFF2-40B4-BE49-F238E27FC236}">
                <a16:creationId xmlns:a16="http://schemas.microsoft.com/office/drawing/2014/main" id="{DB692A40-E959-B136-1437-B792007531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45294"/>
            <a:ext cx="5665946" cy="5665946"/>
          </a:xfrm>
          <a:prstGeom prst="rect">
            <a:avLst/>
          </a:prstGeom>
          <a:ln>
            <a:noFill/>
          </a:ln>
          <a:effectLst>
            <a:outerShdw blurRad="292100" dist="139700" dir="2700000" algn="tl" rotWithShape="0">
              <a:srgbClr val="333333">
                <a:alpha val="65000"/>
              </a:srgbClr>
            </a:outerShdw>
          </a:effectLst>
        </p:spPr>
      </p:pic>
      <p:sp>
        <p:nvSpPr>
          <p:cNvPr id="7" name="TextBox 6">
            <a:extLst>
              <a:ext uri="{FF2B5EF4-FFF2-40B4-BE49-F238E27FC236}">
                <a16:creationId xmlns:a16="http://schemas.microsoft.com/office/drawing/2014/main" id="{3E5E0A6D-9D8F-B3E6-6C4C-596EB800B95C}"/>
              </a:ext>
            </a:extLst>
          </p:cNvPr>
          <p:cNvSpPr txBox="1"/>
          <p:nvPr/>
        </p:nvSpPr>
        <p:spPr>
          <a:xfrm>
            <a:off x="1252537" y="2742873"/>
            <a:ext cx="3567113" cy="1569660"/>
          </a:xfrm>
          <a:prstGeom prst="rect">
            <a:avLst/>
          </a:prstGeom>
          <a:noFill/>
        </p:spPr>
        <p:txBody>
          <a:bodyPr wrap="square" rtlCol="0">
            <a:spAutoFit/>
          </a:bodyPr>
          <a:lstStyle/>
          <a:p>
            <a:r>
              <a:rPr lang="en-US" sz="1600" dirty="0">
                <a:solidFill>
                  <a:srgbClr val="FF0000"/>
                </a:solidFill>
              </a:rPr>
              <a:t>These next six images can be saved and used as website and social media promotions (</a:t>
            </a:r>
            <a:r>
              <a:rPr lang="en-US" sz="1600" dirty="0" err="1">
                <a:solidFill>
                  <a:srgbClr val="FF0000"/>
                </a:solidFill>
              </a:rPr>
              <a:t>fbook</a:t>
            </a:r>
            <a:r>
              <a:rPr lang="en-US" sz="1600" dirty="0">
                <a:solidFill>
                  <a:srgbClr val="FF0000"/>
                </a:solidFill>
              </a:rPr>
              <a:t>, </a:t>
            </a:r>
            <a:r>
              <a:rPr lang="en-US" sz="1600" dirty="0" err="1">
                <a:solidFill>
                  <a:srgbClr val="FF0000"/>
                </a:solidFill>
              </a:rPr>
              <a:t>instagram</a:t>
            </a:r>
            <a:r>
              <a:rPr lang="en-US" sz="1600" dirty="0">
                <a:solidFill>
                  <a:srgbClr val="FF0000"/>
                </a:solidFill>
              </a:rPr>
              <a:t> </a:t>
            </a:r>
            <a:r>
              <a:rPr lang="en-US" sz="1600" dirty="0" err="1">
                <a:solidFill>
                  <a:srgbClr val="FF0000"/>
                </a:solidFill>
              </a:rPr>
              <a:t>etc</a:t>
            </a:r>
            <a:r>
              <a:rPr lang="en-US" sz="1600" dirty="0">
                <a:solidFill>
                  <a:srgbClr val="FF0000"/>
                </a:solidFill>
              </a:rPr>
              <a:t>).</a:t>
            </a:r>
          </a:p>
          <a:p>
            <a:endParaRPr lang="en-US" sz="1600" dirty="0">
              <a:solidFill>
                <a:srgbClr val="FF0000"/>
              </a:solidFill>
            </a:endParaRPr>
          </a:p>
          <a:p>
            <a:r>
              <a:rPr lang="en-US" sz="1600" dirty="0">
                <a:solidFill>
                  <a:srgbClr val="FF0000"/>
                </a:solidFill>
              </a:rPr>
              <a:t>Customize as needed to make it relevant for your location.</a:t>
            </a:r>
          </a:p>
        </p:txBody>
      </p:sp>
      <p:sp>
        <p:nvSpPr>
          <p:cNvPr id="8" name="TextBox 7">
            <a:extLst>
              <a:ext uri="{FF2B5EF4-FFF2-40B4-BE49-F238E27FC236}">
                <a16:creationId xmlns:a16="http://schemas.microsoft.com/office/drawing/2014/main" id="{4536A097-6257-72C8-8F72-C794FCDE2E0F}"/>
              </a:ext>
            </a:extLst>
          </p:cNvPr>
          <p:cNvSpPr txBox="1"/>
          <p:nvPr/>
        </p:nvSpPr>
        <p:spPr>
          <a:xfrm>
            <a:off x="933450" y="445294"/>
            <a:ext cx="4629150" cy="2062103"/>
          </a:xfrm>
          <a:prstGeom prst="rect">
            <a:avLst/>
          </a:prstGeom>
          <a:noFill/>
        </p:spPr>
        <p:txBody>
          <a:bodyPr wrap="square" rtlCol="0">
            <a:spAutoFit/>
          </a:bodyPr>
          <a:lstStyle/>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MARKETING SUPPORT 2023 COSMO DAY</a:t>
            </a:r>
          </a:p>
          <a:p>
            <a:endPar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endParaRPr>
          </a:p>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Infographics….</a:t>
            </a:r>
          </a:p>
        </p:txBody>
      </p:sp>
      <p:pic>
        <p:nvPicPr>
          <p:cNvPr id="10" name="Picture 9" descr="A blue and yellow logo&#10;&#10;Description automatically generated">
            <a:extLst>
              <a:ext uri="{FF2B5EF4-FFF2-40B4-BE49-F238E27FC236}">
                <a16:creationId xmlns:a16="http://schemas.microsoft.com/office/drawing/2014/main" id="{A3251B58-5242-3B35-AC1E-BBC065301CB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374" y="4917341"/>
            <a:ext cx="1453716" cy="1383446"/>
          </a:xfrm>
          <a:prstGeom prst="rect">
            <a:avLst/>
          </a:prstGeom>
        </p:spPr>
      </p:pic>
      <p:grpSp>
        <p:nvGrpSpPr>
          <p:cNvPr id="11" name="Group 10">
            <a:extLst>
              <a:ext uri="{FF2B5EF4-FFF2-40B4-BE49-F238E27FC236}">
                <a16:creationId xmlns:a16="http://schemas.microsoft.com/office/drawing/2014/main" id="{7B927A21-EFDB-94F7-19E9-A1FCB66BB4D1}"/>
              </a:ext>
            </a:extLst>
          </p:cNvPr>
          <p:cNvGrpSpPr/>
          <p:nvPr/>
        </p:nvGrpSpPr>
        <p:grpSpPr>
          <a:xfrm>
            <a:off x="-12700" y="0"/>
            <a:ext cx="704948" cy="6836118"/>
            <a:chOff x="-12700" y="0"/>
            <a:chExt cx="704948" cy="6836118"/>
          </a:xfrm>
        </p:grpSpPr>
        <p:pic>
          <p:nvPicPr>
            <p:cNvPr id="12" name="Picture 11">
              <a:extLst>
                <a:ext uri="{FF2B5EF4-FFF2-40B4-BE49-F238E27FC236}">
                  <a16:creationId xmlns:a16="http://schemas.microsoft.com/office/drawing/2014/main" id="{3726E831-7FD3-A519-C67E-D526C53A30FE}"/>
                </a:ext>
              </a:extLst>
            </p:cNvPr>
            <p:cNvPicPr>
              <a:picLocks noChangeAspect="1"/>
            </p:cNvPicPr>
            <p:nvPr/>
          </p:nvPicPr>
          <p:blipFill>
            <a:blip r:embed="rId5"/>
            <a:stretch>
              <a:fillRect/>
            </a:stretch>
          </p:blipFill>
          <p:spPr>
            <a:xfrm>
              <a:off x="-12700" y="0"/>
              <a:ext cx="704948" cy="2467319"/>
            </a:xfrm>
            <a:prstGeom prst="rect">
              <a:avLst/>
            </a:prstGeom>
          </p:spPr>
        </p:pic>
        <p:pic>
          <p:nvPicPr>
            <p:cNvPr id="13" name="Picture 12">
              <a:extLst>
                <a:ext uri="{FF2B5EF4-FFF2-40B4-BE49-F238E27FC236}">
                  <a16:creationId xmlns:a16="http://schemas.microsoft.com/office/drawing/2014/main" id="{7A55D62C-1127-3EDC-5652-9AAE8DEB3180}"/>
                </a:ext>
              </a:extLst>
            </p:cNvPr>
            <p:cNvPicPr>
              <a:picLocks noChangeAspect="1"/>
            </p:cNvPicPr>
            <p:nvPr/>
          </p:nvPicPr>
          <p:blipFill rotWithShape="1">
            <a:blip r:embed="rId5"/>
            <a:srcRect l="1801" t="3231"/>
            <a:stretch/>
          </p:blipFill>
          <p:spPr>
            <a:xfrm>
              <a:off x="0" y="2224259"/>
              <a:ext cx="692248" cy="2387600"/>
            </a:xfrm>
            <a:prstGeom prst="rect">
              <a:avLst/>
            </a:prstGeom>
          </p:spPr>
        </p:pic>
        <p:pic>
          <p:nvPicPr>
            <p:cNvPr id="14" name="Picture 13">
              <a:extLst>
                <a:ext uri="{FF2B5EF4-FFF2-40B4-BE49-F238E27FC236}">
                  <a16:creationId xmlns:a16="http://schemas.microsoft.com/office/drawing/2014/main" id="{663CAF25-21CE-1F1B-5505-D55AFF96DFD9}"/>
                </a:ext>
              </a:extLst>
            </p:cNvPr>
            <p:cNvPicPr>
              <a:picLocks noChangeAspect="1"/>
            </p:cNvPicPr>
            <p:nvPr/>
          </p:nvPicPr>
          <p:blipFill rotWithShape="1">
            <a:blip r:embed="rId5"/>
            <a:srcRect l="1801" t="3231" b="6478"/>
            <a:stretch/>
          </p:blipFill>
          <p:spPr>
            <a:xfrm>
              <a:off x="0" y="4608341"/>
              <a:ext cx="692248" cy="2227777"/>
            </a:xfrm>
            <a:prstGeom prst="rect">
              <a:avLst/>
            </a:prstGeom>
          </p:spPr>
        </p:pic>
      </p:grpSp>
      <p:sp>
        <p:nvSpPr>
          <p:cNvPr id="15" name="Arrow: Curved Down 14">
            <a:extLst>
              <a:ext uri="{FF2B5EF4-FFF2-40B4-BE49-F238E27FC236}">
                <a16:creationId xmlns:a16="http://schemas.microsoft.com/office/drawing/2014/main" id="{26AED2EB-9DE6-D490-3975-120E26D82122}"/>
              </a:ext>
            </a:extLst>
          </p:cNvPr>
          <p:cNvSpPr/>
          <p:nvPr/>
        </p:nvSpPr>
        <p:spPr>
          <a:xfrm rot="21028348">
            <a:off x="4868141" y="1088213"/>
            <a:ext cx="2699326" cy="600364"/>
          </a:xfrm>
          <a:prstGeom prst="curved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TextBox 5">
            <a:extLst>
              <a:ext uri="{FF2B5EF4-FFF2-40B4-BE49-F238E27FC236}">
                <a16:creationId xmlns:a16="http://schemas.microsoft.com/office/drawing/2014/main" id="{1B9E1C3A-4BB4-FD38-4240-68F5FB8FDFF0}"/>
              </a:ext>
            </a:extLst>
          </p:cNvPr>
          <p:cNvSpPr txBox="1"/>
          <p:nvPr/>
        </p:nvSpPr>
        <p:spPr>
          <a:xfrm>
            <a:off x="4315836" y="1728655"/>
            <a:ext cx="1513464" cy="738664"/>
          </a:xfrm>
          <a:prstGeom prst="rect">
            <a:avLst/>
          </a:prstGeom>
          <a:solidFill>
            <a:srgbClr val="FF0000"/>
          </a:solidFill>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n-US" sz="1400" dirty="0"/>
              <a:t>Built with space to customize your message.</a:t>
            </a:r>
          </a:p>
        </p:txBody>
      </p:sp>
    </p:spTree>
    <p:extLst>
      <p:ext uri="{BB962C8B-B14F-4D97-AF65-F5344CB8AC3E}">
        <p14:creationId xmlns:p14="http://schemas.microsoft.com/office/powerpoint/2010/main" val="18280274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536A097-6257-72C8-8F72-C794FCDE2E0F}"/>
              </a:ext>
            </a:extLst>
          </p:cNvPr>
          <p:cNvSpPr txBox="1"/>
          <p:nvPr/>
        </p:nvSpPr>
        <p:spPr>
          <a:xfrm>
            <a:off x="933450" y="445294"/>
            <a:ext cx="4629150" cy="2062103"/>
          </a:xfrm>
          <a:prstGeom prst="rect">
            <a:avLst/>
          </a:prstGeom>
          <a:noFill/>
        </p:spPr>
        <p:txBody>
          <a:bodyPr wrap="square" rtlCol="0">
            <a:spAutoFit/>
          </a:bodyPr>
          <a:lstStyle/>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MARKETING SUPPORT 2023 COSMO DAY</a:t>
            </a:r>
          </a:p>
          <a:p>
            <a:endPar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endParaRPr>
          </a:p>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Infographics….</a:t>
            </a:r>
          </a:p>
        </p:txBody>
      </p:sp>
      <p:pic>
        <p:nvPicPr>
          <p:cNvPr id="10" name="Picture 9" descr="A blue and yellow logo&#10;&#10;Description automatically generated">
            <a:extLst>
              <a:ext uri="{FF2B5EF4-FFF2-40B4-BE49-F238E27FC236}">
                <a16:creationId xmlns:a16="http://schemas.microsoft.com/office/drawing/2014/main" id="{A3251B58-5242-3B35-AC1E-BBC065301C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5374" y="4917341"/>
            <a:ext cx="1453716" cy="1383446"/>
          </a:xfrm>
          <a:prstGeom prst="rect">
            <a:avLst/>
          </a:prstGeom>
        </p:spPr>
      </p:pic>
      <p:grpSp>
        <p:nvGrpSpPr>
          <p:cNvPr id="11" name="Group 10">
            <a:extLst>
              <a:ext uri="{FF2B5EF4-FFF2-40B4-BE49-F238E27FC236}">
                <a16:creationId xmlns:a16="http://schemas.microsoft.com/office/drawing/2014/main" id="{7B927A21-EFDB-94F7-19E9-A1FCB66BB4D1}"/>
              </a:ext>
            </a:extLst>
          </p:cNvPr>
          <p:cNvGrpSpPr/>
          <p:nvPr/>
        </p:nvGrpSpPr>
        <p:grpSpPr>
          <a:xfrm>
            <a:off x="-12700" y="0"/>
            <a:ext cx="704948" cy="6836118"/>
            <a:chOff x="-12700" y="0"/>
            <a:chExt cx="704948" cy="6836118"/>
          </a:xfrm>
        </p:grpSpPr>
        <p:pic>
          <p:nvPicPr>
            <p:cNvPr id="12" name="Picture 11">
              <a:extLst>
                <a:ext uri="{FF2B5EF4-FFF2-40B4-BE49-F238E27FC236}">
                  <a16:creationId xmlns:a16="http://schemas.microsoft.com/office/drawing/2014/main" id="{3726E831-7FD3-A519-C67E-D526C53A30FE}"/>
                </a:ext>
              </a:extLst>
            </p:cNvPr>
            <p:cNvPicPr>
              <a:picLocks noChangeAspect="1"/>
            </p:cNvPicPr>
            <p:nvPr/>
          </p:nvPicPr>
          <p:blipFill>
            <a:blip r:embed="rId4"/>
            <a:stretch>
              <a:fillRect/>
            </a:stretch>
          </p:blipFill>
          <p:spPr>
            <a:xfrm>
              <a:off x="-12700" y="0"/>
              <a:ext cx="704948" cy="2467319"/>
            </a:xfrm>
            <a:prstGeom prst="rect">
              <a:avLst/>
            </a:prstGeom>
          </p:spPr>
        </p:pic>
        <p:pic>
          <p:nvPicPr>
            <p:cNvPr id="13" name="Picture 12">
              <a:extLst>
                <a:ext uri="{FF2B5EF4-FFF2-40B4-BE49-F238E27FC236}">
                  <a16:creationId xmlns:a16="http://schemas.microsoft.com/office/drawing/2014/main" id="{7A55D62C-1127-3EDC-5652-9AAE8DEB3180}"/>
                </a:ext>
              </a:extLst>
            </p:cNvPr>
            <p:cNvPicPr>
              <a:picLocks noChangeAspect="1"/>
            </p:cNvPicPr>
            <p:nvPr/>
          </p:nvPicPr>
          <p:blipFill rotWithShape="1">
            <a:blip r:embed="rId4"/>
            <a:srcRect l="1801" t="3231"/>
            <a:stretch/>
          </p:blipFill>
          <p:spPr>
            <a:xfrm>
              <a:off x="0" y="2224259"/>
              <a:ext cx="692248" cy="2387600"/>
            </a:xfrm>
            <a:prstGeom prst="rect">
              <a:avLst/>
            </a:prstGeom>
          </p:spPr>
        </p:pic>
        <p:pic>
          <p:nvPicPr>
            <p:cNvPr id="14" name="Picture 13">
              <a:extLst>
                <a:ext uri="{FF2B5EF4-FFF2-40B4-BE49-F238E27FC236}">
                  <a16:creationId xmlns:a16="http://schemas.microsoft.com/office/drawing/2014/main" id="{663CAF25-21CE-1F1B-5505-D55AFF96DFD9}"/>
                </a:ext>
              </a:extLst>
            </p:cNvPr>
            <p:cNvPicPr>
              <a:picLocks noChangeAspect="1"/>
            </p:cNvPicPr>
            <p:nvPr/>
          </p:nvPicPr>
          <p:blipFill rotWithShape="1">
            <a:blip r:embed="rId4"/>
            <a:srcRect l="1801" t="3231" b="6478"/>
            <a:stretch/>
          </p:blipFill>
          <p:spPr>
            <a:xfrm>
              <a:off x="0" y="4608341"/>
              <a:ext cx="692248" cy="2227777"/>
            </a:xfrm>
            <a:prstGeom prst="rect">
              <a:avLst/>
            </a:prstGeom>
          </p:spPr>
        </p:pic>
      </p:grpSp>
      <p:pic>
        <p:nvPicPr>
          <p:cNvPr id="2" name="Picture 1" descr="A purple circle with a person holding a magnifying glass&#10;&#10;Description automatically generated">
            <a:extLst>
              <a:ext uri="{FF2B5EF4-FFF2-40B4-BE49-F238E27FC236}">
                <a16:creationId xmlns:a16="http://schemas.microsoft.com/office/drawing/2014/main" id="{6F0A3F4B-6C2D-6DE2-6DFE-259A2B1C18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45294"/>
            <a:ext cx="5665946" cy="5665946"/>
          </a:xfrm>
          <a:prstGeom prst="rect">
            <a:avLst/>
          </a:prstGeom>
          <a:ln>
            <a:noFill/>
          </a:ln>
          <a:effectLst>
            <a:outerShdw blurRad="292100" dist="139700" dir="2700000" algn="tl" rotWithShape="0">
              <a:srgbClr val="333333">
                <a:alpha val="65000"/>
              </a:srgbClr>
            </a:outerShdw>
          </a:effectLst>
        </p:spPr>
      </p:pic>
      <p:sp>
        <p:nvSpPr>
          <p:cNvPr id="3" name="TextBox 2">
            <a:extLst>
              <a:ext uri="{FF2B5EF4-FFF2-40B4-BE49-F238E27FC236}">
                <a16:creationId xmlns:a16="http://schemas.microsoft.com/office/drawing/2014/main" id="{53D0F5D1-851B-D2CF-F85D-ED6DD0E6C1A0}"/>
              </a:ext>
            </a:extLst>
          </p:cNvPr>
          <p:cNvSpPr txBox="1"/>
          <p:nvPr/>
        </p:nvSpPr>
        <p:spPr>
          <a:xfrm>
            <a:off x="6330115" y="1134752"/>
            <a:ext cx="2779395" cy="830997"/>
          </a:xfrm>
          <a:prstGeom prst="rect">
            <a:avLst/>
          </a:prstGeom>
          <a:noFill/>
        </p:spPr>
        <p:txBody>
          <a:bodyPr wrap="square" rtlCol="0">
            <a:spAutoFit/>
          </a:bodyPr>
          <a:lstStyle/>
          <a:p>
            <a:pPr algn="ctr"/>
            <a:r>
              <a:rPr lang="en-US" sz="1600" b="1" i="1" dirty="0">
                <a:solidFill>
                  <a:srgbClr val="7052BA"/>
                </a:solidFill>
                <a:effectLst/>
                <a:latin typeface="Arial" panose="020B0604020202020204" pitchFamily="34" charset="0"/>
              </a:rPr>
              <a:t>Uniting Communitie</a:t>
            </a:r>
            <a:r>
              <a:rPr lang="en-US" sz="1600" b="1" i="1" dirty="0">
                <a:solidFill>
                  <a:srgbClr val="7052BA"/>
                </a:solidFill>
                <a:latin typeface="Arial" panose="020B0604020202020204" pitchFamily="34" charset="0"/>
              </a:rPr>
              <a:t>s</a:t>
            </a:r>
            <a:r>
              <a:rPr lang="en-US" sz="1600" b="1" i="1" dirty="0">
                <a:solidFill>
                  <a:srgbClr val="7052BA"/>
                </a:solidFill>
                <a:effectLst/>
                <a:latin typeface="Arial" panose="020B0604020202020204" pitchFamily="34" charset="0"/>
              </a:rPr>
              <a:t> Eradicating Diabetes </a:t>
            </a:r>
          </a:p>
          <a:p>
            <a:pPr algn="ctr"/>
            <a:r>
              <a:rPr lang="en-US" sz="1600" b="1" i="1" dirty="0">
                <a:solidFill>
                  <a:srgbClr val="7052BA"/>
                </a:solidFill>
                <a:effectLst/>
                <a:latin typeface="Arial" panose="020B0604020202020204" pitchFamily="34" charset="0"/>
              </a:rPr>
              <a:t>Cosmo Day Empowers</a:t>
            </a:r>
            <a:endParaRPr lang="en-US" sz="1600" b="1" i="1" dirty="0">
              <a:solidFill>
                <a:srgbClr val="7052BA"/>
              </a:solidFill>
            </a:endParaRPr>
          </a:p>
        </p:txBody>
      </p:sp>
    </p:spTree>
    <p:extLst>
      <p:ext uri="{BB962C8B-B14F-4D97-AF65-F5344CB8AC3E}">
        <p14:creationId xmlns:p14="http://schemas.microsoft.com/office/powerpoint/2010/main" val="32654182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circle with a person holding a magnifying glass&#10;&#10;Description automatically generated">
            <a:extLst>
              <a:ext uri="{FF2B5EF4-FFF2-40B4-BE49-F238E27FC236}">
                <a16:creationId xmlns:a16="http://schemas.microsoft.com/office/drawing/2014/main" id="{08834C27-F5AE-A6FB-5F12-A6A3497119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45294"/>
            <a:ext cx="5591505" cy="5591505"/>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BD005C3A-503C-7805-3130-DB16CC4A6102}"/>
              </a:ext>
            </a:extLst>
          </p:cNvPr>
          <p:cNvSpPr txBox="1"/>
          <p:nvPr/>
        </p:nvSpPr>
        <p:spPr>
          <a:xfrm>
            <a:off x="800100" y="445294"/>
            <a:ext cx="4629150" cy="2554545"/>
          </a:xfrm>
          <a:prstGeom prst="rect">
            <a:avLst/>
          </a:prstGeom>
          <a:noFill/>
        </p:spPr>
        <p:txBody>
          <a:bodyPr wrap="square" rtlCol="0">
            <a:spAutoFit/>
          </a:bodyPr>
          <a:lstStyle/>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MARKETING SUPPORT 2023 COSMO DAY</a:t>
            </a:r>
          </a:p>
          <a:p>
            <a:endPar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endParaRPr>
          </a:p>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Infographics….</a:t>
            </a:r>
          </a:p>
          <a:p>
            <a:endPar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5" name="Picture 4" descr="A blue and yellow logo&#10;&#10;Description automatically generated">
            <a:extLst>
              <a:ext uri="{FF2B5EF4-FFF2-40B4-BE49-F238E27FC236}">
                <a16:creationId xmlns:a16="http://schemas.microsoft.com/office/drawing/2014/main" id="{8EB131BC-E738-146B-657E-3879BC958B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75" y="4879241"/>
            <a:ext cx="1453716" cy="1383446"/>
          </a:xfrm>
          <a:prstGeom prst="rect">
            <a:avLst/>
          </a:prstGeom>
        </p:spPr>
      </p:pic>
      <p:grpSp>
        <p:nvGrpSpPr>
          <p:cNvPr id="6" name="Group 5">
            <a:extLst>
              <a:ext uri="{FF2B5EF4-FFF2-40B4-BE49-F238E27FC236}">
                <a16:creationId xmlns:a16="http://schemas.microsoft.com/office/drawing/2014/main" id="{DB90EB19-F812-D15A-B659-BD26582D249D}"/>
              </a:ext>
            </a:extLst>
          </p:cNvPr>
          <p:cNvGrpSpPr/>
          <p:nvPr/>
        </p:nvGrpSpPr>
        <p:grpSpPr>
          <a:xfrm>
            <a:off x="-12700" y="0"/>
            <a:ext cx="704948" cy="6836118"/>
            <a:chOff x="-12700" y="0"/>
            <a:chExt cx="704948" cy="6836118"/>
          </a:xfrm>
        </p:grpSpPr>
        <p:pic>
          <p:nvPicPr>
            <p:cNvPr id="7" name="Picture 6">
              <a:extLst>
                <a:ext uri="{FF2B5EF4-FFF2-40B4-BE49-F238E27FC236}">
                  <a16:creationId xmlns:a16="http://schemas.microsoft.com/office/drawing/2014/main" id="{CDB73F43-5B65-78D1-A1A2-DF26996DB449}"/>
                </a:ext>
              </a:extLst>
            </p:cNvPr>
            <p:cNvPicPr>
              <a:picLocks noChangeAspect="1"/>
            </p:cNvPicPr>
            <p:nvPr/>
          </p:nvPicPr>
          <p:blipFill>
            <a:blip r:embed="rId5"/>
            <a:stretch>
              <a:fillRect/>
            </a:stretch>
          </p:blipFill>
          <p:spPr>
            <a:xfrm>
              <a:off x="-12700" y="0"/>
              <a:ext cx="704948" cy="2467319"/>
            </a:xfrm>
            <a:prstGeom prst="rect">
              <a:avLst/>
            </a:prstGeom>
          </p:spPr>
        </p:pic>
        <p:pic>
          <p:nvPicPr>
            <p:cNvPr id="8" name="Picture 7">
              <a:extLst>
                <a:ext uri="{FF2B5EF4-FFF2-40B4-BE49-F238E27FC236}">
                  <a16:creationId xmlns:a16="http://schemas.microsoft.com/office/drawing/2014/main" id="{21796018-740C-463D-DD26-7958BA56CF74}"/>
                </a:ext>
              </a:extLst>
            </p:cNvPr>
            <p:cNvPicPr>
              <a:picLocks noChangeAspect="1"/>
            </p:cNvPicPr>
            <p:nvPr/>
          </p:nvPicPr>
          <p:blipFill rotWithShape="1">
            <a:blip r:embed="rId5"/>
            <a:srcRect l="1801" t="3231"/>
            <a:stretch/>
          </p:blipFill>
          <p:spPr>
            <a:xfrm>
              <a:off x="0" y="2224259"/>
              <a:ext cx="692248" cy="2387600"/>
            </a:xfrm>
            <a:prstGeom prst="rect">
              <a:avLst/>
            </a:prstGeom>
          </p:spPr>
        </p:pic>
        <p:pic>
          <p:nvPicPr>
            <p:cNvPr id="9" name="Picture 8">
              <a:extLst>
                <a:ext uri="{FF2B5EF4-FFF2-40B4-BE49-F238E27FC236}">
                  <a16:creationId xmlns:a16="http://schemas.microsoft.com/office/drawing/2014/main" id="{ABA66C86-BAE1-805F-49D2-418DC7807F72}"/>
                </a:ext>
              </a:extLst>
            </p:cNvPr>
            <p:cNvPicPr>
              <a:picLocks noChangeAspect="1"/>
            </p:cNvPicPr>
            <p:nvPr/>
          </p:nvPicPr>
          <p:blipFill rotWithShape="1">
            <a:blip r:embed="rId5"/>
            <a:srcRect l="1801" t="3231" b="6478"/>
            <a:stretch/>
          </p:blipFill>
          <p:spPr>
            <a:xfrm>
              <a:off x="0" y="4608341"/>
              <a:ext cx="692248" cy="2227777"/>
            </a:xfrm>
            <a:prstGeom prst="rect">
              <a:avLst/>
            </a:prstGeom>
          </p:spPr>
        </p:pic>
      </p:grpSp>
    </p:spTree>
    <p:extLst>
      <p:ext uri="{BB962C8B-B14F-4D97-AF65-F5344CB8AC3E}">
        <p14:creationId xmlns:p14="http://schemas.microsoft.com/office/powerpoint/2010/main" val="4258061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3A6EEB1-CEB7-E47A-547A-1228390223B3}"/>
              </a:ext>
            </a:extLst>
          </p:cNvPr>
          <p:cNvSpPr txBox="1"/>
          <p:nvPr/>
        </p:nvSpPr>
        <p:spPr>
          <a:xfrm>
            <a:off x="857250" y="445294"/>
            <a:ext cx="4629150" cy="2554545"/>
          </a:xfrm>
          <a:prstGeom prst="rect">
            <a:avLst/>
          </a:prstGeom>
          <a:noFill/>
        </p:spPr>
        <p:txBody>
          <a:bodyPr wrap="square" rtlCol="0">
            <a:spAutoFit/>
          </a:bodyPr>
          <a:lstStyle/>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MARKETING SUPPORT 2023 COSMO DAY</a:t>
            </a:r>
          </a:p>
          <a:p>
            <a:endPar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endParaRPr>
          </a:p>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Infographics….</a:t>
            </a:r>
          </a:p>
          <a:p>
            <a:endPar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5" name="Picture 4" descr="A blue and yellow logo&#10;&#10;Description automatically generated">
            <a:extLst>
              <a:ext uri="{FF2B5EF4-FFF2-40B4-BE49-F238E27FC236}">
                <a16:creationId xmlns:a16="http://schemas.microsoft.com/office/drawing/2014/main" id="{D26232B7-1DDB-E276-30CA-561D842834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325" y="4879241"/>
            <a:ext cx="1453716" cy="1383446"/>
          </a:xfrm>
          <a:prstGeom prst="rect">
            <a:avLst/>
          </a:prstGeom>
        </p:spPr>
      </p:pic>
      <p:grpSp>
        <p:nvGrpSpPr>
          <p:cNvPr id="6" name="Group 5">
            <a:extLst>
              <a:ext uri="{FF2B5EF4-FFF2-40B4-BE49-F238E27FC236}">
                <a16:creationId xmlns:a16="http://schemas.microsoft.com/office/drawing/2014/main" id="{6B1337AC-70EF-1812-C28A-7545D8E4867C}"/>
              </a:ext>
            </a:extLst>
          </p:cNvPr>
          <p:cNvGrpSpPr/>
          <p:nvPr/>
        </p:nvGrpSpPr>
        <p:grpSpPr>
          <a:xfrm>
            <a:off x="-12700" y="0"/>
            <a:ext cx="704948" cy="6836118"/>
            <a:chOff x="-12700" y="0"/>
            <a:chExt cx="704948" cy="6836118"/>
          </a:xfrm>
        </p:grpSpPr>
        <p:pic>
          <p:nvPicPr>
            <p:cNvPr id="7" name="Picture 6">
              <a:extLst>
                <a:ext uri="{FF2B5EF4-FFF2-40B4-BE49-F238E27FC236}">
                  <a16:creationId xmlns:a16="http://schemas.microsoft.com/office/drawing/2014/main" id="{3DCC8442-673F-1BD5-7E52-81DB74C9FE3E}"/>
                </a:ext>
              </a:extLst>
            </p:cNvPr>
            <p:cNvPicPr>
              <a:picLocks noChangeAspect="1"/>
            </p:cNvPicPr>
            <p:nvPr/>
          </p:nvPicPr>
          <p:blipFill>
            <a:blip r:embed="rId4"/>
            <a:stretch>
              <a:fillRect/>
            </a:stretch>
          </p:blipFill>
          <p:spPr>
            <a:xfrm>
              <a:off x="-12700" y="0"/>
              <a:ext cx="704948" cy="2467319"/>
            </a:xfrm>
            <a:prstGeom prst="rect">
              <a:avLst/>
            </a:prstGeom>
          </p:spPr>
        </p:pic>
        <p:pic>
          <p:nvPicPr>
            <p:cNvPr id="8" name="Picture 7">
              <a:extLst>
                <a:ext uri="{FF2B5EF4-FFF2-40B4-BE49-F238E27FC236}">
                  <a16:creationId xmlns:a16="http://schemas.microsoft.com/office/drawing/2014/main" id="{2FC0C258-84E7-6744-E19A-191DD95E26B0}"/>
                </a:ext>
              </a:extLst>
            </p:cNvPr>
            <p:cNvPicPr>
              <a:picLocks noChangeAspect="1"/>
            </p:cNvPicPr>
            <p:nvPr/>
          </p:nvPicPr>
          <p:blipFill rotWithShape="1">
            <a:blip r:embed="rId4"/>
            <a:srcRect l="1801" t="3231"/>
            <a:stretch/>
          </p:blipFill>
          <p:spPr>
            <a:xfrm>
              <a:off x="0" y="2224259"/>
              <a:ext cx="692248" cy="2387600"/>
            </a:xfrm>
            <a:prstGeom prst="rect">
              <a:avLst/>
            </a:prstGeom>
          </p:spPr>
        </p:pic>
        <p:pic>
          <p:nvPicPr>
            <p:cNvPr id="9" name="Picture 8">
              <a:extLst>
                <a:ext uri="{FF2B5EF4-FFF2-40B4-BE49-F238E27FC236}">
                  <a16:creationId xmlns:a16="http://schemas.microsoft.com/office/drawing/2014/main" id="{0E4FAE9C-4A3E-33BF-8854-08FD1C778B86}"/>
                </a:ext>
              </a:extLst>
            </p:cNvPr>
            <p:cNvPicPr>
              <a:picLocks noChangeAspect="1"/>
            </p:cNvPicPr>
            <p:nvPr/>
          </p:nvPicPr>
          <p:blipFill rotWithShape="1">
            <a:blip r:embed="rId4"/>
            <a:srcRect l="1801" t="3231" b="6478"/>
            <a:stretch/>
          </p:blipFill>
          <p:spPr>
            <a:xfrm>
              <a:off x="0" y="4608341"/>
              <a:ext cx="692248" cy="2227777"/>
            </a:xfrm>
            <a:prstGeom prst="rect">
              <a:avLst/>
            </a:prstGeom>
          </p:spPr>
        </p:pic>
      </p:grpSp>
      <p:pic>
        <p:nvPicPr>
          <p:cNvPr id="10" name="Picture 9" descr="A purple circle with a person holding a magnifying glass&#10;&#10;Description automatically generated">
            <a:extLst>
              <a:ext uri="{FF2B5EF4-FFF2-40B4-BE49-F238E27FC236}">
                <a16:creationId xmlns:a16="http://schemas.microsoft.com/office/drawing/2014/main" id="{5E13E926-8DE3-FD03-3F4E-DFBE3BF92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00" y="445294"/>
            <a:ext cx="5632305" cy="56323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047778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circle with a person holding a magnifying glass&#10;&#10;Description automatically generated">
            <a:extLst>
              <a:ext uri="{FF2B5EF4-FFF2-40B4-BE49-F238E27FC236}">
                <a16:creationId xmlns:a16="http://schemas.microsoft.com/office/drawing/2014/main" id="{76C15EAB-2173-CCD1-2638-C91F6885C5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45294"/>
            <a:ext cx="5665946" cy="566594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1D45C958-DF68-8B14-E036-044FAE757807}"/>
              </a:ext>
            </a:extLst>
          </p:cNvPr>
          <p:cNvSpPr txBox="1"/>
          <p:nvPr/>
        </p:nvSpPr>
        <p:spPr>
          <a:xfrm>
            <a:off x="800100" y="445294"/>
            <a:ext cx="4629150" cy="2554545"/>
          </a:xfrm>
          <a:prstGeom prst="rect">
            <a:avLst/>
          </a:prstGeom>
          <a:noFill/>
        </p:spPr>
        <p:txBody>
          <a:bodyPr wrap="square" rtlCol="0">
            <a:spAutoFit/>
          </a:bodyPr>
          <a:lstStyle/>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MARKETING SUPPORT 2023 COSMO DAY</a:t>
            </a:r>
          </a:p>
          <a:p>
            <a:endPar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endParaRPr>
          </a:p>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Infographics….</a:t>
            </a:r>
          </a:p>
          <a:p>
            <a:endPar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5" name="Picture 4" descr="A blue and yellow logo&#10;&#10;Description automatically generated">
            <a:extLst>
              <a:ext uri="{FF2B5EF4-FFF2-40B4-BE49-F238E27FC236}">
                <a16:creationId xmlns:a16="http://schemas.microsoft.com/office/drawing/2014/main" id="{08E1B56F-42CC-1C55-F9E8-DAA7996BF1C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9175" y="4879241"/>
            <a:ext cx="1453716" cy="1383446"/>
          </a:xfrm>
          <a:prstGeom prst="rect">
            <a:avLst/>
          </a:prstGeom>
        </p:spPr>
      </p:pic>
      <p:grpSp>
        <p:nvGrpSpPr>
          <p:cNvPr id="6" name="Group 5">
            <a:extLst>
              <a:ext uri="{FF2B5EF4-FFF2-40B4-BE49-F238E27FC236}">
                <a16:creationId xmlns:a16="http://schemas.microsoft.com/office/drawing/2014/main" id="{27DE6311-398E-7F3E-7E2E-6A550B4D5C7C}"/>
              </a:ext>
            </a:extLst>
          </p:cNvPr>
          <p:cNvGrpSpPr/>
          <p:nvPr/>
        </p:nvGrpSpPr>
        <p:grpSpPr>
          <a:xfrm>
            <a:off x="-12700" y="0"/>
            <a:ext cx="704948" cy="6836118"/>
            <a:chOff x="-12700" y="0"/>
            <a:chExt cx="704948" cy="6836118"/>
          </a:xfrm>
        </p:grpSpPr>
        <p:pic>
          <p:nvPicPr>
            <p:cNvPr id="7" name="Picture 6">
              <a:extLst>
                <a:ext uri="{FF2B5EF4-FFF2-40B4-BE49-F238E27FC236}">
                  <a16:creationId xmlns:a16="http://schemas.microsoft.com/office/drawing/2014/main" id="{FE47A8C7-AD47-ED7E-B922-BC162DFCA994}"/>
                </a:ext>
              </a:extLst>
            </p:cNvPr>
            <p:cNvPicPr>
              <a:picLocks noChangeAspect="1"/>
            </p:cNvPicPr>
            <p:nvPr/>
          </p:nvPicPr>
          <p:blipFill>
            <a:blip r:embed="rId5"/>
            <a:stretch>
              <a:fillRect/>
            </a:stretch>
          </p:blipFill>
          <p:spPr>
            <a:xfrm>
              <a:off x="-12700" y="0"/>
              <a:ext cx="704948" cy="2467319"/>
            </a:xfrm>
            <a:prstGeom prst="rect">
              <a:avLst/>
            </a:prstGeom>
          </p:spPr>
        </p:pic>
        <p:pic>
          <p:nvPicPr>
            <p:cNvPr id="8" name="Picture 7">
              <a:extLst>
                <a:ext uri="{FF2B5EF4-FFF2-40B4-BE49-F238E27FC236}">
                  <a16:creationId xmlns:a16="http://schemas.microsoft.com/office/drawing/2014/main" id="{2A9D0720-AACE-ED89-9927-CE3635479276}"/>
                </a:ext>
              </a:extLst>
            </p:cNvPr>
            <p:cNvPicPr>
              <a:picLocks noChangeAspect="1"/>
            </p:cNvPicPr>
            <p:nvPr/>
          </p:nvPicPr>
          <p:blipFill rotWithShape="1">
            <a:blip r:embed="rId5"/>
            <a:srcRect l="1801" t="3231"/>
            <a:stretch/>
          </p:blipFill>
          <p:spPr>
            <a:xfrm>
              <a:off x="0" y="2224259"/>
              <a:ext cx="692248" cy="2387600"/>
            </a:xfrm>
            <a:prstGeom prst="rect">
              <a:avLst/>
            </a:prstGeom>
          </p:spPr>
        </p:pic>
        <p:pic>
          <p:nvPicPr>
            <p:cNvPr id="9" name="Picture 8">
              <a:extLst>
                <a:ext uri="{FF2B5EF4-FFF2-40B4-BE49-F238E27FC236}">
                  <a16:creationId xmlns:a16="http://schemas.microsoft.com/office/drawing/2014/main" id="{E9E93945-B356-4E1F-E0F6-0BC7EFBD2C81}"/>
                </a:ext>
              </a:extLst>
            </p:cNvPr>
            <p:cNvPicPr>
              <a:picLocks noChangeAspect="1"/>
            </p:cNvPicPr>
            <p:nvPr/>
          </p:nvPicPr>
          <p:blipFill rotWithShape="1">
            <a:blip r:embed="rId5"/>
            <a:srcRect l="1801" t="3231" b="6478"/>
            <a:stretch/>
          </p:blipFill>
          <p:spPr>
            <a:xfrm>
              <a:off x="0" y="4608341"/>
              <a:ext cx="692248" cy="2227777"/>
            </a:xfrm>
            <a:prstGeom prst="rect">
              <a:avLst/>
            </a:prstGeom>
          </p:spPr>
        </p:pic>
      </p:grpSp>
    </p:spTree>
    <p:extLst>
      <p:ext uri="{BB962C8B-B14F-4D97-AF65-F5344CB8AC3E}">
        <p14:creationId xmlns:p14="http://schemas.microsoft.com/office/powerpoint/2010/main" val="27428310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circle with a person with a magnifying glass&#10;&#10;Description automatically generated">
            <a:extLst>
              <a:ext uri="{FF2B5EF4-FFF2-40B4-BE49-F238E27FC236}">
                <a16:creationId xmlns:a16="http://schemas.microsoft.com/office/drawing/2014/main" id="{03721393-3FED-5299-5C72-0DC230BC54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45294"/>
            <a:ext cx="5665947" cy="5665947"/>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FEBCA912-0F4C-BF50-3C71-C4D0FD93C889}"/>
              </a:ext>
            </a:extLst>
          </p:cNvPr>
          <p:cNvSpPr txBox="1"/>
          <p:nvPr/>
        </p:nvSpPr>
        <p:spPr>
          <a:xfrm>
            <a:off x="876300" y="445294"/>
            <a:ext cx="4629150" cy="2554545"/>
          </a:xfrm>
          <a:prstGeom prst="rect">
            <a:avLst/>
          </a:prstGeom>
          <a:noFill/>
        </p:spPr>
        <p:txBody>
          <a:bodyPr wrap="square" rtlCol="0">
            <a:spAutoFit/>
          </a:bodyPr>
          <a:lstStyle/>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MARKETING SUPPORT 2023 COSMO DAY</a:t>
            </a:r>
          </a:p>
          <a:p>
            <a:endPar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endParaRPr>
          </a:p>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Infographics….</a:t>
            </a:r>
          </a:p>
          <a:p>
            <a:endPar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5" name="Picture 4" descr="A blue and yellow logo&#10;&#10;Description automatically generated">
            <a:extLst>
              <a:ext uri="{FF2B5EF4-FFF2-40B4-BE49-F238E27FC236}">
                <a16:creationId xmlns:a16="http://schemas.microsoft.com/office/drawing/2014/main" id="{C5E8FC81-BEA3-BBEC-C282-CD94A1E302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5375" y="4879241"/>
            <a:ext cx="1453716" cy="1383446"/>
          </a:xfrm>
          <a:prstGeom prst="rect">
            <a:avLst/>
          </a:prstGeom>
        </p:spPr>
      </p:pic>
      <p:grpSp>
        <p:nvGrpSpPr>
          <p:cNvPr id="8" name="Group 7">
            <a:extLst>
              <a:ext uri="{FF2B5EF4-FFF2-40B4-BE49-F238E27FC236}">
                <a16:creationId xmlns:a16="http://schemas.microsoft.com/office/drawing/2014/main" id="{F65698F9-C151-E238-FC62-E68A39A72D8D}"/>
              </a:ext>
            </a:extLst>
          </p:cNvPr>
          <p:cNvGrpSpPr/>
          <p:nvPr/>
        </p:nvGrpSpPr>
        <p:grpSpPr>
          <a:xfrm>
            <a:off x="-12700" y="0"/>
            <a:ext cx="704948" cy="6836118"/>
            <a:chOff x="-12700" y="0"/>
            <a:chExt cx="704948" cy="6836118"/>
          </a:xfrm>
        </p:grpSpPr>
        <p:pic>
          <p:nvPicPr>
            <p:cNvPr id="9" name="Picture 8">
              <a:extLst>
                <a:ext uri="{FF2B5EF4-FFF2-40B4-BE49-F238E27FC236}">
                  <a16:creationId xmlns:a16="http://schemas.microsoft.com/office/drawing/2014/main" id="{BBBA206D-2389-EEB0-04F7-54F936BB6494}"/>
                </a:ext>
              </a:extLst>
            </p:cNvPr>
            <p:cNvPicPr>
              <a:picLocks noChangeAspect="1"/>
            </p:cNvPicPr>
            <p:nvPr/>
          </p:nvPicPr>
          <p:blipFill>
            <a:blip r:embed="rId5"/>
            <a:stretch>
              <a:fillRect/>
            </a:stretch>
          </p:blipFill>
          <p:spPr>
            <a:xfrm>
              <a:off x="-12700" y="0"/>
              <a:ext cx="704948" cy="2467319"/>
            </a:xfrm>
            <a:prstGeom prst="rect">
              <a:avLst/>
            </a:prstGeom>
          </p:spPr>
        </p:pic>
        <p:pic>
          <p:nvPicPr>
            <p:cNvPr id="10" name="Picture 9">
              <a:extLst>
                <a:ext uri="{FF2B5EF4-FFF2-40B4-BE49-F238E27FC236}">
                  <a16:creationId xmlns:a16="http://schemas.microsoft.com/office/drawing/2014/main" id="{2D274D56-3ABA-7529-55CB-9970E39DB1BA}"/>
                </a:ext>
              </a:extLst>
            </p:cNvPr>
            <p:cNvPicPr>
              <a:picLocks noChangeAspect="1"/>
            </p:cNvPicPr>
            <p:nvPr/>
          </p:nvPicPr>
          <p:blipFill rotWithShape="1">
            <a:blip r:embed="rId5"/>
            <a:srcRect l="1801" t="3231"/>
            <a:stretch/>
          </p:blipFill>
          <p:spPr>
            <a:xfrm>
              <a:off x="0" y="2224259"/>
              <a:ext cx="692248" cy="2387600"/>
            </a:xfrm>
            <a:prstGeom prst="rect">
              <a:avLst/>
            </a:prstGeom>
          </p:spPr>
        </p:pic>
        <p:pic>
          <p:nvPicPr>
            <p:cNvPr id="11" name="Picture 10">
              <a:extLst>
                <a:ext uri="{FF2B5EF4-FFF2-40B4-BE49-F238E27FC236}">
                  <a16:creationId xmlns:a16="http://schemas.microsoft.com/office/drawing/2014/main" id="{7B177A74-2219-1543-041F-36E548781C37}"/>
                </a:ext>
              </a:extLst>
            </p:cNvPr>
            <p:cNvPicPr>
              <a:picLocks noChangeAspect="1"/>
            </p:cNvPicPr>
            <p:nvPr/>
          </p:nvPicPr>
          <p:blipFill rotWithShape="1">
            <a:blip r:embed="rId5"/>
            <a:srcRect l="1801" t="3231" b="6478"/>
            <a:stretch/>
          </p:blipFill>
          <p:spPr>
            <a:xfrm>
              <a:off x="0" y="4608341"/>
              <a:ext cx="692248" cy="2227777"/>
            </a:xfrm>
            <a:prstGeom prst="rect">
              <a:avLst/>
            </a:prstGeom>
          </p:spPr>
        </p:pic>
      </p:grpSp>
    </p:spTree>
    <p:extLst>
      <p:ext uri="{BB962C8B-B14F-4D97-AF65-F5344CB8AC3E}">
        <p14:creationId xmlns:p14="http://schemas.microsoft.com/office/powerpoint/2010/main" val="34491398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urple circle with a person holding a magnifying glass&#10;&#10;Description automatically generated">
            <a:extLst>
              <a:ext uri="{FF2B5EF4-FFF2-40B4-BE49-F238E27FC236}">
                <a16:creationId xmlns:a16="http://schemas.microsoft.com/office/drawing/2014/main" id="{7ED1FDC4-13BB-783E-BAF4-83405C1A61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445294"/>
            <a:ext cx="5714206" cy="5714206"/>
          </a:xfrm>
          <a:prstGeom prst="rect">
            <a:avLst/>
          </a:prstGeom>
          <a:ln>
            <a:noFill/>
          </a:ln>
          <a:effectLst>
            <a:outerShdw blurRad="292100" dist="139700" dir="2700000" algn="tl" rotWithShape="0">
              <a:srgbClr val="333333">
                <a:alpha val="65000"/>
              </a:srgbClr>
            </a:outerShdw>
          </a:effectLst>
        </p:spPr>
      </p:pic>
      <p:sp>
        <p:nvSpPr>
          <p:cNvPr id="4" name="TextBox 3">
            <a:extLst>
              <a:ext uri="{FF2B5EF4-FFF2-40B4-BE49-F238E27FC236}">
                <a16:creationId xmlns:a16="http://schemas.microsoft.com/office/drawing/2014/main" id="{1039D6A1-3EBB-C250-2EF8-7B6A0CE23261}"/>
              </a:ext>
            </a:extLst>
          </p:cNvPr>
          <p:cNvSpPr txBox="1"/>
          <p:nvPr/>
        </p:nvSpPr>
        <p:spPr>
          <a:xfrm>
            <a:off x="838200" y="445294"/>
            <a:ext cx="4629150" cy="2554545"/>
          </a:xfrm>
          <a:prstGeom prst="rect">
            <a:avLst/>
          </a:prstGeom>
          <a:noFill/>
        </p:spPr>
        <p:txBody>
          <a:bodyPr wrap="square" rtlCol="0">
            <a:spAutoFit/>
          </a:bodyPr>
          <a:lstStyle/>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MARKETING SUPPORT 2023 COSMO DAY</a:t>
            </a:r>
          </a:p>
          <a:p>
            <a:endPar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endParaRPr>
          </a:p>
          <a:p>
            <a:r>
              <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rPr>
              <a:t>Infographics….</a:t>
            </a:r>
          </a:p>
          <a:p>
            <a:endParaRPr lang="en-US" sz="3200" b="1" dirty="0">
              <a:solidFill>
                <a:srgbClr val="50388C"/>
              </a:solidFill>
              <a:latin typeface="ADLaM Display" panose="02010000000000000000" pitchFamily="2" charset="0"/>
              <a:ea typeface="ADLaM Display" panose="02010000000000000000" pitchFamily="2" charset="0"/>
              <a:cs typeface="ADLaM Display" panose="02010000000000000000" pitchFamily="2" charset="0"/>
            </a:endParaRPr>
          </a:p>
        </p:txBody>
      </p:sp>
      <p:pic>
        <p:nvPicPr>
          <p:cNvPr id="5" name="Picture 4" descr="A blue and yellow logo&#10;&#10;Description automatically generated">
            <a:extLst>
              <a:ext uri="{FF2B5EF4-FFF2-40B4-BE49-F238E27FC236}">
                <a16:creationId xmlns:a16="http://schemas.microsoft.com/office/drawing/2014/main" id="{755B9B23-0925-4716-EC0C-5C85F350B4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7275" y="4879241"/>
            <a:ext cx="1453716" cy="1383446"/>
          </a:xfrm>
          <a:prstGeom prst="rect">
            <a:avLst/>
          </a:prstGeom>
        </p:spPr>
      </p:pic>
      <p:grpSp>
        <p:nvGrpSpPr>
          <p:cNvPr id="6" name="Group 5">
            <a:extLst>
              <a:ext uri="{FF2B5EF4-FFF2-40B4-BE49-F238E27FC236}">
                <a16:creationId xmlns:a16="http://schemas.microsoft.com/office/drawing/2014/main" id="{313E6D4F-534B-8977-6185-BDBC5C1D65F4}"/>
              </a:ext>
            </a:extLst>
          </p:cNvPr>
          <p:cNvGrpSpPr/>
          <p:nvPr/>
        </p:nvGrpSpPr>
        <p:grpSpPr>
          <a:xfrm>
            <a:off x="-12700" y="0"/>
            <a:ext cx="704948" cy="6836118"/>
            <a:chOff x="-12700" y="0"/>
            <a:chExt cx="704948" cy="6836118"/>
          </a:xfrm>
        </p:grpSpPr>
        <p:pic>
          <p:nvPicPr>
            <p:cNvPr id="7" name="Picture 6">
              <a:extLst>
                <a:ext uri="{FF2B5EF4-FFF2-40B4-BE49-F238E27FC236}">
                  <a16:creationId xmlns:a16="http://schemas.microsoft.com/office/drawing/2014/main" id="{E72DAF0A-1A4A-6C18-5962-8783047E221E}"/>
                </a:ext>
              </a:extLst>
            </p:cNvPr>
            <p:cNvPicPr>
              <a:picLocks noChangeAspect="1"/>
            </p:cNvPicPr>
            <p:nvPr/>
          </p:nvPicPr>
          <p:blipFill>
            <a:blip r:embed="rId5"/>
            <a:stretch>
              <a:fillRect/>
            </a:stretch>
          </p:blipFill>
          <p:spPr>
            <a:xfrm>
              <a:off x="-12700" y="0"/>
              <a:ext cx="704948" cy="2467319"/>
            </a:xfrm>
            <a:prstGeom prst="rect">
              <a:avLst/>
            </a:prstGeom>
          </p:spPr>
        </p:pic>
        <p:pic>
          <p:nvPicPr>
            <p:cNvPr id="8" name="Picture 7">
              <a:extLst>
                <a:ext uri="{FF2B5EF4-FFF2-40B4-BE49-F238E27FC236}">
                  <a16:creationId xmlns:a16="http://schemas.microsoft.com/office/drawing/2014/main" id="{C951E53B-2CDA-FAD4-F57C-3CEB5F176A83}"/>
                </a:ext>
              </a:extLst>
            </p:cNvPr>
            <p:cNvPicPr>
              <a:picLocks noChangeAspect="1"/>
            </p:cNvPicPr>
            <p:nvPr/>
          </p:nvPicPr>
          <p:blipFill rotWithShape="1">
            <a:blip r:embed="rId5"/>
            <a:srcRect l="1801" t="3231"/>
            <a:stretch/>
          </p:blipFill>
          <p:spPr>
            <a:xfrm>
              <a:off x="0" y="2224259"/>
              <a:ext cx="692248" cy="2387600"/>
            </a:xfrm>
            <a:prstGeom prst="rect">
              <a:avLst/>
            </a:prstGeom>
          </p:spPr>
        </p:pic>
        <p:pic>
          <p:nvPicPr>
            <p:cNvPr id="9" name="Picture 8">
              <a:extLst>
                <a:ext uri="{FF2B5EF4-FFF2-40B4-BE49-F238E27FC236}">
                  <a16:creationId xmlns:a16="http://schemas.microsoft.com/office/drawing/2014/main" id="{370D4183-C503-EFB2-228C-E03B44A09E84}"/>
                </a:ext>
              </a:extLst>
            </p:cNvPr>
            <p:cNvPicPr>
              <a:picLocks noChangeAspect="1"/>
            </p:cNvPicPr>
            <p:nvPr/>
          </p:nvPicPr>
          <p:blipFill rotWithShape="1">
            <a:blip r:embed="rId5"/>
            <a:srcRect l="1801" t="3231" b="6478"/>
            <a:stretch/>
          </p:blipFill>
          <p:spPr>
            <a:xfrm>
              <a:off x="0" y="4608341"/>
              <a:ext cx="692248" cy="2227777"/>
            </a:xfrm>
            <a:prstGeom prst="rect">
              <a:avLst/>
            </a:prstGeom>
          </p:spPr>
        </p:pic>
      </p:grpSp>
    </p:spTree>
    <p:extLst>
      <p:ext uri="{BB962C8B-B14F-4D97-AF65-F5344CB8AC3E}">
        <p14:creationId xmlns:p14="http://schemas.microsoft.com/office/powerpoint/2010/main" val="19992739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1128</TotalTime>
  <Words>880</Words>
  <Application>Microsoft Office PowerPoint</Application>
  <PresentationFormat>Widescreen</PresentationFormat>
  <Paragraphs>96</Paragraphs>
  <Slides>14</Slides>
  <Notes>14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ADLaM Display</vt:lpstr>
      <vt:lpstr>Arial</vt:lpstr>
      <vt:lpstr>Arial Black</vt:lpstr>
      <vt:lpstr>Calibri</vt:lpstr>
      <vt:lpstr>Calibri Light</vt:lpstr>
      <vt:lpstr>Office Theme</vt:lpstr>
      <vt:lpstr>WCF COSMO DAY 2023</vt:lpstr>
      <vt:lpstr>Funding: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SOCIAL MEDIA TAGGING</vt:lpstr>
      <vt:lpstr>PowerPoint Presentation</vt:lpstr>
      <vt:lpstr>PowerPoint Presentation</vt:lpstr>
      <vt:lpstr>SAMPLE COMMUNITY ACTIVITY (Done annually by ECC)</vt:lpstr>
      <vt:lpstr>COSMOPOLITAN INTERNATIONAL GRAPHIC STANDARDS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COSMO DAY 2021 WCF Subcommittee</dc:title>
  <dc:creator>Cheryl MacKenzie</dc:creator>
  <cp:lastModifiedBy>Cheryl MacKenzie</cp:lastModifiedBy>
  <cp:revision>16</cp:revision>
  <dcterms:created xsi:type="dcterms:W3CDTF">2021-10-17T23:58:48Z</dcterms:created>
  <dcterms:modified xsi:type="dcterms:W3CDTF">2023-09-15T00:16:02Z</dcterms:modified>
</cp:coreProperties>
</file>